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 id="2147483887" r:id="rId2"/>
    <p:sldMasterId id="2147483901" r:id="rId3"/>
    <p:sldMasterId id="2147483914" r:id="rId4"/>
    <p:sldMasterId id="2147483926" r:id="rId5"/>
    <p:sldMasterId id="2147483952" r:id="rId6"/>
    <p:sldMasterId id="2147483964" r:id="rId7"/>
    <p:sldMasterId id="2147483979" r:id="rId8"/>
    <p:sldMasterId id="2147483981" r:id="rId9"/>
  </p:sldMasterIdLst>
  <p:notesMasterIdLst>
    <p:notesMasterId r:id="rId102"/>
  </p:notesMasterIdLst>
  <p:sldIdLst>
    <p:sldId id="256" r:id="rId10"/>
    <p:sldId id="257" r:id="rId11"/>
    <p:sldId id="258" r:id="rId12"/>
    <p:sldId id="259" r:id="rId13"/>
    <p:sldId id="260" r:id="rId14"/>
    <p:sldId id="261"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8" r:id="rId60"/>
    <p:sldId id="309" r:id="rId61"/>
    <p:sldId id="310" r:id="rId62"/>
    <p:sldId id="311" r:id="rId63"/>
    <p:sldId id="313" r:id="rId64"/>
    <p:sldId id="314" r:id="rId65"/>
    <p:sldId id="315" r:id="rId66"/>
    <p:sldId id="316"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70" d="100"/>
          <a:sy n="70" d="100"/>
        </p:scale>
        <p:origin x="840" y="53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005EC-A7EB-441E-98BF-EF4E9A0C2358}"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D7345-1BF2-498D-A583-0A148ADC7530}" type="slidenum">
              <a:rPr lang="en-US" smtClean="0"/>
              <a:t>‹#›</a:t>
            </a:fld>
            <a:endParaRPr lang="en-US"/>
          </a:p>
        </p:txBody>
      </p:sp>
    </p:spTree>
    <p:extLst>
      <p:ext uri="{BB962C8B-B14F-4D97-AF65-F5344CB8AC3E}">
        <p14:creationId xmlns:p14="http://schemas.microsoft.com/office/powerpoint/2010/main" val="323222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https://hk.finance.appledaily.com/finance/realtime/article/20180709/58420866</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98775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https://www.ncbi.nlm.nih.gov/books/NBK56068/table/summarytables.t3/?report=objectonly</a:t>
            </a:r>
          </a:p>
          <a:p>
            <a:r>
              <a:rPr lang="en-US" dirty="0" smtClean="0"/>
              <a:t>https://www.ncbi.nlm.nih.gov/books/NBK56068/table/summarytables.t2/?report=objectonly</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35101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comment on synergistic formula of vitamins, Minerals, Amino Acids</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56076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Sleep quality</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410779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Sleep quality</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28700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formula of select vitamins, Minerals and amino</a:t>
            </a:r>
            <a:r>
              <a:rPr lang="en-US" baseline="0" dirty="0" smtClean="0"/>
              <a:t> acids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36671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to have open opportunity on comments, Dennis to </a:t>
            </a:r>
            <a:r>
              <a:rPr lang="en-US" dirty="0" err="1" smtClean="0"/>
              <a:t>pul</a:t>
            </a:r>
            <a:r>
              <a:rPr lang="en-US" dirty="0" smtClean="0"/>
              <a:t> her in</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75146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Deedra to have open opportunity on comments, Dennis to </a:t>
            </a:r>
            <a:r>
              <a:rPr lang="en-US" dirty="0" err="1" smtClean="0"/>
              <a:t>pul</a:t>
            </a:r>
            <a:r>
              <a:rPr lang="en-US" dirty="0" smtClean="0"/>
              <a:t> her in</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9686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Dennis to finish segment</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60217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HK" sz="1200" b="0" i="0" dirty="0" smtClean="0">
                <a:solidFill>
                  <a:srgbClr val="000000"/>
                </a:solidFill>
                <a:ea typeface="SimSun" pitchFamily="18" charset="0"/>
              </a:rPr>
              <a:t>Deedra to have open opportunity on comments, Dennis to pul her in</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48120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27100">
              <a:defRPr>
                <a:solidFill>
                  <a:schemeClr val="tx1"/>
                </a:solidFill>
                <a:latin typeface="Garamond" panose="02020404030301010803" pitchFamily="18" charset="0"/>
              </a:defRPr>
            </a:lvl1pPr>
            <a:lvl2pPr marL="742950" indent="-285750" defTabSz="927100">
              <a:defRPr>
                <a:solidFill>
                  <a:schemeClr val="tx1"/>
                </a:solidFill>
                <a:latin typeface="Garamond" panose="02020404030301010803" pitchFamily="18" charset="0"/>
              </a:defRPr>
            </a:lvl2pPr>
            <a:lvl3pPr marL="1143000" indent="-228600" defTabSz="927100">
              <a:defRPr>
                <a:solidFill>
                  <a:schemeClr val="tx1"/>
                </a:solidFill>
                <a:latin typeface="Garamond" panose="02020404030301010803" pitchFamily="18" charset="0"/>
              </a:defRPr>
            </a:lvl3pPr>
            <a:lvl4pPr marL="1600200" indent="-228600" defTabSz="927100">
              <a:defRPr>
                <a:solidFill>
                  <a:schemeClr val="tx1"/>
                </a:solidFill>
                <a:latin typeface="Garamond" panose="02020404030301010803" pitchFamily="18" charset="0"/>
              </a:defRPr>
            </a:lvl4pPr>
            <a:lvl5pPr marL="2057400" indent="-228600" defTabSz="927100">
              <a:defRPr>
                <a:solidFill>
                  <a:schemeClr val="tx1"/>
                </a:solidFill>
                <a:latin typeface="Garamond" panose="02020404030301010803" pitchFamily="18" charset="0"/>
              </a:defRPr>
            </a:lvl5pPr>
            <a:lvl6pPr marL="2514600" indent="-228600" defTabSz="927100" eaLnBrk="0" fontAlgn="base" hangingPunct="0">
              <a:spcBef>
                <a:spcPct val="0"/>
              </a:spcBef>
              <a:spcAft>
                <a:spcPct val="0"/>
              </a:spcAft>
              <a:defRPr>
                <a:solidFill>
                  <a:schemeClr val="tx1"/>
                </a:solidFill>
                <a:latin typeface="Garamond" panose="02020404030301010803" pitchFamily="18" charset="0"/>
              </a:defRPr>
            </a:lvl6pPr>
            <a:lvl7pPr marL="2971800" indent="-228600" defTabSz="927100" eaLnBrk="0" fontAlgn="base" hangingPunct="0">
              <a:spcBef>
                <a:spcPct val="0"/>
              </a:spcBef>
              <a:spcAft>
                <a:spcPct val="0"/>
              </a:spcAft>
              <a:defRPr>
                <a:solidFill>
                  <a:schemeClr val="tx1"/>
                </a:solidFill>
                <a:latin typeface="Garamond" panose="02020404030301010803" pitchFamily="18" charset="0"/>
              </a:defRPr>
            </a:lvl7pPr>
            <a:lvl8pPr marL="3429000" indent="-228600" defTabSz="927100" eaLnBrk="0" fontAlgn="base" hangingPunct="0">
              <a:spcBef>
                <a:spcPct val="0"/>
              </a:spcBef>
              <a:spcAft>
                <a:spcPct val="0"/>
              </a:spcAft>
              <a:defRPr>
                <a:solidFill>
                  <a:schemeClr val="tx1"/>
                </a:solidFill>
                <a:latin typeface="Garamond" panose="02020404030301010803" pitchFamily="18" charset="0"/>
              </a:defRPr>
            </a:lvl8pPr>
            <a:lvl9pPr marL="3886200" indent="-228600" defTabSz="9271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416D7E70-7652-4F56-A842-2A3E6250A08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71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This illustration has been used for quite some time to introduce new customers to the advantages of isotonix delivery.  However many distributors and customers – especially those with a medical background – would like a more in depth and scientific explanation.  So today, I am going to the science behind isotonix delivery in a way that you will easily understand and remember.</a:t>
            </a:r>
          </a:p>
        </p:txBody>
      </p:sp>
    </p:spTree>
    <p:extLst>
      <p:ext uri="{BB962C8B-B14F-4D97-AF65-F5344CB8AC3E}">
        <p14:creationId xmlns:p14="http://schemas.microsoft.com/office/powerpoint/2010/main" val="157940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https://www.hkupop.hku.hk/chinese/report/subhealth/content/resources/pr.pdf</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8715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319491" name="Notes Placeholder 2"/>
          <p:cNvSpPr>
            <a:spLocks noGrp="1"/>
          </p:cNvSpPr>
          <p:nvPr>
            <p:ph type="body" idx="1"/>
          </p:nvPr>
        </p:nvSpPr>
        <p:spPr/>
        <p:txBody>
          <a:bodyPr/>
          <a:lstStyle/>
          <a:p>
            <a:pPr eaLnBrk="1" hangingPunct="1">
              <a:spcBef>
                <a:spcPct val="0"/>
              </a:spcBef>
              <a:defRPr/>
            </a:pPr>
            <a:r>
              <a:rPr lang="en-US" b="1" smtClean="0">
                <a:solidFill>
                  <a:schemeClr val="tx2"/>
                </a:solidFill>
                <a:latin typeface="Corbel" pitchFamily="34" charset="0"/>
              </a:rPr>
              <a:t>Accelerated antioxidant bioavailability of OPC-3 bioflavonoids  administered as isotonic solution. </a:t>
            </a:r>
            <a:r>
              <a:rPr lang="en-US" smtClean="0">
                <a:effectLst>
                  <a:outerShdw blurRad="38100" dist="38100" dir="2700000" algn="tl">
                    <a:srgbClr val="C0C0C0"/>
                  </a:outerShdw>
                </a:effectLst>
                <a:latin typeface="Arial" pitchFamily="34" charset="0"/>
              </a:rPr>
              <a:t>Cesarone et al. Phytotherapy Research 23, 775-777(2009).</a:t>
            </a:r>
            <a:r>
              <a:rPr lang="en-US" sz="1800" smtClean="0">
                <a:effectLst>
                  <a:outerShdw blurRad="38100" dist="38100" dir="2700000" algn="tl">
                    <a:srgbClr val="C0C0C0"/>
                  </a:outerShdw>
                </a:effectLst>
                <a:latin typeface="Arial" pitchFamily="34" charset="0"/>
              </a:rPr>
              <a:t> </a:t>
            </a:r>
            <a:endParaRPr lang="en-US" b="1" smtClean="0">
              <a:solidFill>
                <a:schemeClr val="tx2"/>
              </a:solidFill>
              <a:latin typeface="Corbel" pitchFamily="34" charset="0"/>
            </a:endParaRPr>
          </a:p>
          <a:p>
            <a:pPr eaLnBrk="1" hangingPunct="1">
              <a:spcBef>
                <a:spcPct val="0"/>
              </a:spcBef>
              <a:defRPr/>
            </a:pPr>
            <a:endParaRPr lang="en-US" smtClean="0">
              <a:latin typeface="Arial" pitchFamily="34" charset="0"/>
            </a:endParaRPr>
          </a:p>
          <a:p>
            <a:pPr eaLnBrk="1" hangingPunct="1">
              <a:spcBef>
                <a:spcPct val="0"/>
              </a:spcBef>
              <a:defRPr/>
            </a:pPr>
            <a:r>
              <a:rPr lang="en-US" smtClean="0">
                <a:latin typeface="Arial" pitchFamily="34" charset="0"/>
              </a:rPr>
              <a:t>Plasma radical reduction rate (PRRE) higher the bar (units) greater antioxidant activity</a:t>
            </a:r>
          </a:p>
          <a:p>
            <a:pPr eaLnBrk="1" hangingPunct="1">
              <a:spcBef>
                <a:spcPct val="0"/>
              </a:spcBef>
              <a:defRPr/>
            </a:pPr>
            <a:r>
              <a:rPr lang="en-US" smtClean="0">
                <a:latin typeface="Arial" pitchFamily="34" charset="0"/>
              </a:rPr>
              <a:t>Free radicals being reduced or quenched  (6x greater than OPC-3 at 10 minutes. After 20 mins (4x more bioavailable-BA), 40 minutes (2x) Isotonic OPC-3 more BA throughout 4 hours.</a:t>
            </a:r>
          </a:p>
        </p:txBody>
      </p:sp>
      <p:sp>
        <p:nvSpPr>
          <p:cNvPr id="69636" name="Slide Number Placeholder 3"/>
          <p:cNvSpPr>
            <a:spLocks noGrp="1"/>
          </p:cNvSpPr>
          <p:nvPr>
            <p:ph type="sldNum" sz="quarter" idx="5"/>
          </p:nvPr>
        </p:nvSpPr>
        <p:spPr>
          <a:noFill/>
        </p:spPr>
        <p:txBody>
          <a:bodyPr/>
          <a:lstStyle>
            <a:lvl1pPr defTabSz="927100">
              <a:defRPr>
                <a:solidFill>
                  <a:schemeClr val="tx1"/>
                </a:solidFill>
                <a:latin typeface="Garamond" panose="02020404030301010803" pitchFamily="18" charset="0"/>
              </a:defRPr>
            </a:lvl1pPr>
            <a:lvl2pPr marL="742950" indent="-285750" defTabSz="927100">
              <a:defRPr>
                <a:solidFill>
                  <a:schemeClr val="tx1"/>
                </a:solidFill>
                <a:latin typeface="Garamond" panose="02020404030301010803" pitchFamily="18" charset="0"/>
              </a:defRPr>
            </a:lvl2pPr>
            <a:lvl3pPr marL="1143000" indent="-228600" defTabSz="927100">
              <a:defRPr>
                <a:solidFill>
                  <a:schemeClr val="tx1"/>
                </a:solidFill>
                <a:latin typeface="Garamond" panose="02020404030301010803" pitchFamily="18" charset="0"/>
              </a:defRPr>
            </a:lvl3pPr>
            <a:lvl4pPr marL="1600200" indent="-228600" defTabSz="927100">
              <a:defRPr>
                <a:solidFill>
                  <a:schemeClr val="tx1"/>
                </a:solidFill>
                <a:latin typeface="Garamond" panose="02020404030301010803" pitchFamily="18" charset="0"/>
              </a:defRPr>
            </a:lvl4pPr>
            <a:lvl5pPr marL="2057400" indent="-228600" defTabSz="927100">
              <a:defRPr>
                <a:solidFill>
                  <a:schemeClr val="tx1"/>
                </a:solidFill>
                <a:latin typeface="Garamond" panose="02020404030301010803" pitchFamily="18" charset="0"/>
              </a:defRPr>
            </a:lvl5pPr>
            <a:lvl6pPr marL="2514600" indent="-228600" defTabSz="927100" eaLnBrk="0" fontAlgn="base" hangingPunct="0">
              <a:spcBef>
                <a:spcPct val="0"/>
              </a:spcBef>
              <a:spcAft>
                <a:spcPct val="0"/>
              </a:spcAft>
              <a:defRPr>
                <a:solidFill>
                  <a:schemeClr val="tx1"/>
                </a:solidFill>
                <a:latin typeface="Garamond" panose="02020404030301010803" pitchFamily="18" charset="0"/>
              </a:defRPr>
            </a:lvl6pPr>
            <a:lvl7pPr marL="2971800" indent="-228600" defTabSz="927100" eaLnBrk="0" fontAlgn="base" hangingPunct="0">
              <a:spcBef>
                <a:spcPct val="0"/>
              </a:spcBef>
              <a:spcAft>
                <a:spcPct val="0"/>
              </a:spcAft>
              <a:defRPr>
                <a:solidFill>
                  <a:schemeClr val="tx1"/>
                </a:solidFill>
                <a:latin typeface="Garamond" panose="02020404030301010803" pitchFamily="18" charset="0"/>
              </a:defRPr>
            </a:lvl7pPr>
            <a:lvl8pPr marL="3429000" indent="-228600" defTabSz="927100" eaLnBrk="0" fontAlgn="base" hangingPunct="0">
              <a:spcBef>
                <a:spcPct val="0"/>
              </a:spcBef>
              <a:spcAft>
                <a:spcPct val="0"/>
              </a:spcAft>
              <a:defRPr>
                <a:solidFill>
                  <a:schemeClr val="tx1"/>
                </a:solidFill>
                <a:latin typeface="Garamond" panose="02020404030301010803" pitchFamily="18" charset="0"/>
              </a:defRPr>
            </a:lvl8pPr>
            <a:lvl9pPr marL="3886200" indent="-228600" defTabSz="9271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184CB9E7-959D-41E6-854A-B68860B765C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271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0626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80335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Dennis to finish segment</a:t>
            </a:r>
          </a:p>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41974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trim café booth</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348465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Introducing</a:t>
            </a:r>
            <a:r>
              <a:rPr lang="en-US" baseline="0" dirty="0" smtClean="0"/>
              <a:t>… then bring in the </a:t>
            </a:r>
            <a:r>
              <a:rPr lang="en-US" baseline="0" dirty="0" err="1" smtClean="0"/>
              <a:t>handsoap</a:t>
            </a:r>
            <a:endParaRPr lang="en-US" baseline="0" dirty="0" smtClean="0"/>
          </a:p>
          <a:p>
            <a:r>
              <a:rPr lang="en-US" baseline="0" dirty="0" smtClean="0"/>
              <a:t>All countries</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983053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countries</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146612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Speedstick</a:t>
            </a:r>
            <a:endParaRPr lang="en-US" dirty="0" smtClean="0"/>
          </a:p>
          <a:p>
            <a:r>
              <a:rPr lang="en-US" dirty="0" smtClean="0"/>
              <a:t>Dial</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67529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46951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https://topick.hket.com/article/1957337/%E5%8D%8A%E6%95%B8%E6%B8%AF%E4%BA%BA%E8%B6%85%E9%87%8D%20%E9%AB%98%E8%86%BD%E5%9B%BA%E9%86%87%E8%80%85290%E8%90%AC</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607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5F0E7BED-40AC-498C-9737-1E294D1723A4}" type="slidenum">
              <a:rPr kumimoji="0" lang="en-US" altLang="zh-TW" sz="1200" b="0" i="0" u="none" strike="noStrike" kern="1200" cap="none" spc="0" normalizeH="0" baseline="0" noProof="0" smtClean="0">
                <a:ln>
                  <a:noFill/>
                </a:ln>
                <a:solidFill>
                  <a:prstClr val="black"/>
                </a:solidFill>
                <a:effectLst/>
                <a:uLnTx/>
                <a:uFillTx/>
                <a:latin typeface="Arial" charset="0"/>
                <a:ea typeface="新細明體" charset="-120"/>
                <a:cs typeface="+mn-cs"/>
              </a:rPr>
              <a:pPr marL="0" marR="0" lvl="0" indent="0" algn="r" defTabSz="913995" rtl="0" eaLnBrk="1" fontAlgn="auto" latinLnBrk="0" hangingPunct="1">
                <a:lnSpc>
                  <a:spcPct val="100000"/>
                </a:lnSpc>
                <a:spcBef>
                  <a:spcPts val="0"/>
                </a:spcBef>
                <a:spcAft>
                  <a:spcPts val="0"/>
                </a:spcAft>
                <a:buClrTx/>
                <a:buSzTx/>
                <a:buFontTx/>
                <a:buNone/>
                <a:tabLst/>
                <a:defRPr/>
              </a:pPr>
              <a:t>7</a:t>
            </a:fld>
            <a:endParaRPr kumimoji="0" lang="en-US" altLang="zh-TW" sz="1200" b="0" i="0" u="none" strike="noStrike" kern="1200" cap="none" spc="0" normalizeH="0" baseline="0" noProof="0" smtClean="0">
              <a:ln>
                <a:noFill/>
              </a:ln>
              <a:solidFill>
                <a:prstClr val="black"/>
              </a:solidFill>
              <a:effectLst/>
              <a:uLnTx/>
              <a:uFillTx/>
              <a:latin typeface="Arial" charset="0"/>
              <a:ea typeface="新細明體" charset="-120"/>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altLang="zh-TW" smtClean="0">
              <a:latin typeface="Arial" charset="0"/>
              <a:ea typeface="新細明體" charset="-120"/>
            </a:endParaRPr>
          </a:p>
        </p:txBody>
      </p:sp>
    </p:spTree>
    <p:extLst>
      <p:ext uri="{BB962C8B-B14F-4D97-AF65-F5344CB8AC3E}">
        <p14:creationId xmlns:p14="http://schemas.microsoft.com/office/powerpoint/2010/main" val="317488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https://www.chp.gov.hk/files/pdf/ncd_watch_sep2011.pdf</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08248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47493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https://skypost.ulifestyle.com.hk/article/2169979/%E5%B9%BC%E5%85%92%E6%94%9D%E9%81%8E%E9%87%8F%E7%B6%AD%E4%BB%96%E5%91%BD%20%E6%81%90%E4%B8%AD%E6%AF%92</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59394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https://school.eatsmart.gov.hk/files/pdf/lunch_guidelines_bi.pdf</a:t>
            </a:r>
            <a:endParaRPr lang="en-US" dirty="0"/>
          </a:p>
        </p:txBody>
      </p:sp>
      <p:sp>
        <p:nvSpPr>
          <p:cNvPr id="4" name="Slide Number Placeholder 3"/>
          <p:cNvSpPr>
            <a:spLocks noGrp="1"/>
          </p:cNvSpPr>
          <p:nvPr>
            <p:ph type="sldNum" sz="quarter" idx="10"/>
          </p:nvPr>
        </p:nvSpPr>
        <p:spPr/>
        <p:txBody>
          <a:bodyPr/>
          <a:lstStyle/>
          <a:p>
            <a:pPr marL="0" marR="0" lvl="0" indent="0" algn="r" defTabSz="913995" rtl="0" eaLnBrk="1" fontAlgn="auto" latinLnBrk="0" hangingPunct="1">
              <a:lnSpc>
                <a:spcPct val="100000"/>
              </a:lnSpc>
              <a:spcBef>
                <a:spcPts val="0"/>
              </a:spcBef>
              <a:spcAft>
                <a:spcPts val="0"/>
              </a:spcAft>
              <a:buClrTx/>
              <a:buSzTx/>
              <a:buFontTx/>
              <a:buNone/>
              <a:tabLst/>
              <a:defRPr/>
            </a:pPr>
            <a:fld id="{F952616F-BD9B-4865-96D5-8EE33049023A}" type="slidenum">
              <a:rPr kumimoji="0" 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3995"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55204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4575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77751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6790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6" y="5038580"/>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72" tIns="60936" rIns="121872" bIns="60936" anchor="ctr"/>
          <a:lstStyle/>
          <a:p>
            <a:pPr algn="ctr"/>
            <a:endParaRPr lang="en-US" sz="2533" dirty="0">
              <a:solidFill>
                <a:prstClr val="white"/>
              </a:solidFill>
              <a:latin typeface="Gill Sans MT" panose="020B0502020104020203" pitchFamily="34" charset="0"/>
            </a:endParaRPr>
          </a:p>
        </p:txBody>
      </p:sp>
      <p:sp>
        <p:nvSpPr>
          <p:cNvPr id="8" name="Title 7"/>
          <p:cNvSpPr>
            <a:spLocks noGrp="1"/>
          </p:cNvSpPr>
          <p:nvPr>
            <p:ph type="ctrTitle"/>
          </p:nvPr>
        </p:nvSpPr>
        <p:spPr>
          <a:xfrm>
            <a:off x="720728" y="776325"/>
            <a:ext cx="10750549" cy="1470025"/>
          </a:xfrm>
        </p:spPr>
        <p:txBody>
          <a:bodyPr anchor="b">
            <a:normAutofit/>
          </a:bodyPr>
          <a:lstStyle>
            <a:lvl1pPr algn="r">
              <a:defRPr sz="5867"/>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2169320"/>
          </a:xfrm>
        </p:spPr>
        <p:txBody>
          <a:bodyPr>
            <a:normAutofit/>
          </a:bodyPr>
          <a:lstStyle>
            <a:lvl1pPr marL="0" marR="48743" indent="0" algn="r">
              <a:spcBef>
                <a:spcPts val="0"/>
              </a:spcBef>
              <a:buNone/>
              <a:defRPr sz="3200">
                <a:ln>
                  <a:noFill/>
                </a:ln>
                <a:solidFill>
                  <a:schemeClr val="tx2">
                    <a:lumMod val="60000"/>
                    <a:lumOff val="40000"/>
                  </a:schemeClr>
                </a:solidFill>
              </a:defRPr>
            </a:lvl1pPr>
            <a:lvl2pPr marL="609299" indent="0" algn="ctr">
              <a:buNone/>
            </a:lvl2pPr>
            <a:lvl3pPr marL="1218630" indent="0" algn="ctr">
              <a:buNone/>
            </a:lvl3pPr>
            <a:lvl4pPr marL="1827938" indent="0" algn="ctr">
              <a:buNone/>
            </a:lvl4pPr>
            <a:lvl5pPr marL="2437258" indent="0" algn="ctr">
              <a:buNone/>
            </a:lvl5pPr>
            <a:lvl6pPr marL="3046556" indent="0" algn="ctr">
              <a:buNone/>
            </a:lvl6pPr>
            <a:lvl7pPr marL="3655855" indent="0" algn="ctr">
              <a:buNone/>
            </a:lvl7pPr>
            <a:lvl8pPr marL="4265173" indent="0" algn="ctr">
              <a:buNone/>
            </a:lvl8pPr>
            <a:lvl9pPr marL="4874483"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60"/>
            <a:ext cx="7721600" cy="365125"/>
          </a:xfrm>
        </p:spPr>
        <p:txBody>
          <a:bodyPr tIns="0" bIns="0" anchor="t"/>
          <a:lstStyle>
            <a:lvl1pPr algn="r">
              <a:defRPr sz="1333"/>
            </a:lvl1pPr>
          </a:lstStyle>
          <a:p>
            <a:fld id="{71BF1CCF-7666-4D44-83CF-B1D9081B196F}" type="datetime1">
              <a:rPr lang="en-US" smtClean="0">
                <a:solidFill>
                  <a:prstClr val="black"/>
                </a:solidFill>
              </a:rPr>
              <a:pPr/>
              <a:t>10/23/2018</a:t>
            </a:fld>
            <a:endParaRPr lang="en-US" dirty="0">
              <a:solidFill>
                <a:prstClr val="black"/>
              </a:solidFill>
            </a:endParaRPr>
          </a:p>
        </p:txBody>
      </p:sp>
      <p:sp>
        <p:nvSpPr>
          <p:cNvPr id="17" name="Footer Placeholder 16"/>
          <p:cNvSpPr>
            <a:spLocks noGrp="1"/>
          </p:cNvSpPr>
          <p:nvPr>
            <p:ph type="ftr" sz="quarter" idx="11"/>
          </p:nvPr>
        </p:nvSpPr>
        <p:spPr>
          <a:xfrm>
            <a:off x="1828800" y="5650708"/>
            <a:ext cx="7721600" cy="365125"/>
          </a:xfrm>
        </p:spPr>
        <p:txBody>
          <a:bodyPr tIns="0" bIns="0" anchor="b"/>
          <a:lstStyle>
            <a:lvl1pPr algn="r">
              <a:defRPr sz="1467"/>
            </a:lvl1pPr>
          </a:lstStyle>
          <a:p>
            <a:r>
              <a:rPr lang="en-US" dirty="0" smtClean="0">
                <a:solidFill>
                  <a:prstClr val="black"/>
                </a:solidFill>
              </a:rPr>
              <a:t>Your logo here</a:t>
            </a:r>
            <a:endParaRPr lang="en-US" dirty="0">
              <a:solidFill>
                <a:prstClr val="black"/>
              </a:solidFill>
            </a:endParaRPr>
          </a:p>
        </p:txBody>
      </p:sp>
      <p:sp>
        <p:nvSpPr>
          <p:cNvPr id="29" name="Slide Number Placeholder 28"/>
          <p:cNvSpPr>
            <a:spLocks noGrp="1"/>
          </p:cNvSpPr>
          <p:nvPr>
            <p:ph type="sldNum" sz="quarter" idx="12"/>
          </p:nvPr>
        </p:nvSpPr>
        <p:spPr>
          <a:xfrm>
            <a:off x="11189663" y="5752312"/>
            <a:ext cx="670560" cy="365125"/>
          </a:xfrm>
        </p:spPr>
        <p:txBody>
          <a:bodyPr anchor="ctr"/>
          <a:lstStyle>
            <a:lvl1pPr algn="ctr">
              <a:defRPr sz="1733">
                <a:solidFill>
                  <a:srgbClr val="FFFFFF"/>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2450791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solidFill>
                  <a:prstClr val="black"/>
                </a:solidFill>
              </a:rPr>
              <a:pPr/>
              <a:t>10/23/2018</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09688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9381" y="703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72" tIns="60936" rIns="121872" bIns="60936" anchor="ctr"/>
          <a:lstStyle/>
          <a:p>
            <a:pPr algn="ctr"/>
            <a:endParaRPr lang="en-US" sz="2533" dirty="0">
              <a:solidFill>
                <a:prstClr val="white"/>
              </a:solidFill>
              <a:latin typeface="Gill Sans MT" panose="020B0502020104020203" pitchFamily="34" charset="0"/>
            </a:endParaRPr>
          </a:p>
        </p:txBody>
      </p:sp>
      <p:sp>
        <p:nvSpPr>
          <p:cNvPr id="8" name="Isosceles Triangle 7"/>
          <p:cNvSpPr/>
          <p:nvPr/>
        </p:nvSpPr>
        <p:spPr>
          <a:xfrm rot="5400000" flipV="1">
            <a:off x="10387976"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72" tIns="60936" rIns="121872" bIns="60936" anchor="ctr"/>
          <a:lstStyle/>
          <a:p>
            <a:pPr algn="ctr"/>
            <a:endParaRPr lang="en-US" sz="2533" dirty="0">
              <a:solidFill>
                <a:prstClr val="white"/>
              </a:solidFill>
              <a:latin typeface="Gill Sans MT" panose="020B0502020104020203" pitchFamily="34" charset="0"/>
            </a:endParaRPr>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solidFill>
                  <a:prstClr val="black"/>
                </a:solidFill>
              </a:rPr>
              <a:pPr/>
              <a:t>10/23/2018</a:t>
            </a:fld>
            <a:endParaRPr lang="en-US" dirty="0">
              <a:solidFill>
                <a:prstClr val="black"/>
              </a:solidFill>
            </a:endParaRPr>
          </a:p>
        </p:txBody>
      </p:sp>
      <p:sp>
        <p:nvSpPr>
          <p:cNvPr id="5" name="Footer Placeholder 4"/>
          <p:cNvSpPr>
            <a:spLocks noGrp="1"/>
          </p:cNvSpPr>
          <p:nvPr>
            <p:ph type="ftr" sz="quarter" idx="11"/>
          </p:nvPr>
        </p:nvSpPr>
        <p:spPr>
          <a:xfrm>
            <a:off x="3492501" y="6366706"/>
            <a:ext cx="5680075" cy="300831"/>
          </a:xfrm>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a:xfrm>
            <a:off x="11268075" y="809659"/>
            <a:ext cx="670560" cy="300831"/>
          </a:xfrm>
        </p:spPr>
        <p:txBody>
          <a:bodyPr/>
          <a:lstStyle/>
          <a:p>
            <a:fld id="{746FD205-8D79-439C-A802-2377436AEC8A}" type="slidenum">
              <a:rPr lang="en-US" smtClean="0">
                <a:solidFill>
                  <a:prstClr val="black"/>
                </a:solidFill>
              </a:rPr>
              <a:pPr/>
              <a:t>‹#›</a:t>
            </a:fld>
            <a:endParaRPr lang="en-US" dirty="0">
              <a:solidFill>
                <a:prstClr val="black"/>
              </a:solidFill>
            </a:endParaRPr>
          </a:p>
        </p:txBody>
      </p:sp>
      <p:cxnSp>
        <p:nvCxnSpPr>
          <p:cNvPr id="11" name="Straight Connector 10"/>
          <p:cNvCxnSpPr/>
          <p:nvPr/>
        </p:nvCxnSpPr>
        <p:spPr>
          <a:xfrm rot="10800000">
            <a:off x="8625087" y="9381"/>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48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73126" indent="0" algn="l">
              <a:buNone/>
              <a:defRPr sz="2667">
                <a:solidFill>
                  <a:schemeClr val="tx1">
                    <a:tint val="75000"/>
                  </a:schemeClr>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80238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3467"/>
            </a:lvl1pPr>
            <a:lvl2pPr>
              <a:defRPr sz="3200"/>
            </a:lvl2pPr>
            <a:lvl3pPr>
              <a:defRPr sz="2667"/>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3467"/>
            </a:lvl1pPr>
            <a:lvl2pPr>
              <a:defRPr sz="3200"/>
            </a:lvl2pPr>
            <a:lvl3pPr>
              <a:defRPr sz="2667"/>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solidFill>
                  <a:prstClr val="black"/>
                </a:solidFill>
              </a:rPr>
              <a:pPr/>
              <a:t>10/23/2018</a:t>
            </a:fld>
            <a:endParaRPr lang="en-US" dirty="0">
              <a:solidFill>
                <a:prstClr val="black"/>
              </a:solidFill>
            </a:endParaRPr>
          </a:p>
        </p:txBody>
      </p:sp>
      <p:sp>
        <p:nvSpPr>
          <p:cNvPr id="10" name="Slide Number Placeholder 9"/>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112514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5"/>
            <a:ext cx="1422400" cy="5957668"/>
          </a:xfrm>
        </p:spPr>
        <p:txBody>
          <a:bodyPr vert="vert270" anchor="b"/>
          <a:lstStyle>
            <a:lvl1pPr marL="0" algn="ctr">
              <a:defRPr sz="4400" b="0">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5"/>
            <a:ext cx="774699" cy="2909668"/>
          </a:xfrm>
          <a:solidFill>
            <a:schemeClr val="bg1"/>
          </a:solidFill>
          <a:ln w="12700">
            <a:noFill/>
          </a:ln>
        </p:spPr>
        <p:txBody>
          <a:bodyPr vert="vert270" anchor="ctr"/>
          <a:lstStyle>
            <a:lvl1pPr marL="0" indent="0" algn="ctr">
              <a:buNone/>
              <a:defRPr sz="2133" b="0">
                <a:solidFill>
                  <a:schemeClr val="tx1"/>
                </a:solidFill>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6"/>
            <a:ext cx="774699" cy="2821276"/>
          </a:xfrm>
          <a:solidFill>
            <a:schemeClr val="bg1"/>
          </a:solidFill>
          <a:ln w="12700">
            <a:noFill/>
          </a:ln>
        </p:spPr>
        <p:txBody>
          <a:bodyPr vert="vert270" anchor="ctr"/>
          <a:lstStyle>
            <a:lvl1pPr marL="0" indent="0" algn="ctr">
              <a:buNone/>
              <a:defRPr sz="2133" b="0">
                <a:solidFill>
                  <a:schemeClr val="tx1"/>
                </a:solidFill>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7" y="290735"/>
            <a:ext cx="9144000" cy="2897476"/>
          </a:xfrm>
        </p:spPr>
        <p:txBody>
          <a:bodyPr/>
          <a:lstStyle>
            <a:lvl1pPr algn="l">
              <a:defRPr sz="3200"/>
            </a:lvl1pPr>
            <a:lvl2pPr algn="l">
              <a:defRPr sz="2667"/>
            </a:lvl2pPr>
            <a:lvl3pPr algn="l">
              <a:defRPr sz="2400"/>
            </a:lvl3pPr>
            <a:lvl4pPr algn="l">
              <a:defRPr sz="2133"/>
            </a:lvl4pPr>
            <a:lvl5pPr algn="l">
              <a:defRPr sz="2133"/>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7" y="3350927"/>
            <a:ext cx="9144000" cy="2897476"/>
          </a:xfrm>
        </p:spPr>
        <p:txBody>
          <a:bodyPr/>
          <a:lstStyle>
            <a:lvl1pPr>
              <a:defRPr sz="3200"/>
            </a:lvl1pPr>
            <a:lvl2pPr>
              <a:defRPr sz="2667"/>
            </a:lvl2pPr>
            <a:lvl3pPr>
              <a:defRPr sz="2400"/>
            </a:lvl3pPr>
            <a:lvl4pPr>
              <a:defRPr sz="2133"/>
            </a:lvl4pPr>
            <a:lvl5pPr>
              <a:defRPr sz="2133"/>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solidFill>
                  <a:prstClr val="black"/>
                </a:solidFill>
              </a:rPr>
              <a:pPr/>
              <a:t>10/23/2018</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2551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solidFill>
                  <a:prstClr val="black"/>
                </a:solidFill>
              </a:rPr>
              <a:pPr/>
              <a:t>10/23/2018</a:t>
            </a:fld>
            <a:endParaRPr lang="en-US" dirty="0">
              <a:solidFill>
                <a:prstClr val="black"/>
              </a:solidFill>
            </a:endParaRPr>
          </a:p>
        </p:txBody>
      </p:sp>
      <p:sp>
        <p:nvSpPr>
          <p:cNvPr id="7" name="Slide Number Placeholder 6"/>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8" name="Footer Placeholder 7"/>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304939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solidFill>
                  <a:prstClr val="black"/>
                </a:solidFill>
              </a:rPr>
              <a:pPr/>
              <a:t>10/23/2018</a:t>
            </a:fld>
            <a:endParaRPr lang="en-US" dirty="0">
              <a:solidFill>
                <a:prstClr val="black"/>
              </a:solidFill>
            </a:endParaRPr>
          </a:p>
        </p:txBody>
      </p:sp>
      <p:sp>
        <p:nvSpPr>
          <p:cNvPr id="6" name="Slide Number Placeholder 5"/>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71649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367701"/>
            <a:ext cx="1219200" cy="5883105"/>
          </a:xfrm>
        </p:spPr>
        <p:txBody>
          <a:bodyPr vert="vert270" anchor="b"/>
          <a:lstStyle>
            <a:lvl1pPr marL="0" marR="24382" algn="r">
              <a:spcBef>
                <a:spcPts val="0"/>
              </a:spcBef>
              <a:buNone/>
              <a:defRPr sz="3867"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701"/>
            <a:ext cx="3251200" cy="5883105"/>
          </a:xfrm>
        </p:spPr>
        <p:txBody>
          <a:bodyPr anchor="t"/>
          <a:lstStyle>
            <a:lvl1pPr marL="0" indent="0">
              <a:spcBef>
                <a:spcPts val="0"/>
              </a:spcBef>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4000"/>
            </a:lvl1pPr>
            <a:lvl2pPr>
              <a:defRPr sz="3467"/>
            </a:lvl2pPr>
            <a:lvl3pPr>
              <a:defRPr sz="3200"/>
            </a:lvl3pPr>
            <a:lvl4pPr>
              <a:defRPr sz="2667"/>
            </a:lvl4pPr>
            <a:lvl5pPr>
              <a:defRPr sz="266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solidFill>
                  <a:prstClr val="black"/>
                </a:solidFill>
              </a:rPr>
              <a:pPr/>
              <a:t>10/23/2018</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42186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3160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4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5"/>
            <a:ext cx="9777984" cy="5264835"/>
          </a:xfrm>
          <a:solidFill>
            <a:schemeClr val="bg2">
              <a:shade val="50000"/>
            </a:schemeClr>
          </a:solidFill>
        </p:spPr>
        <p:txBody>
          <a:bodyPr/>
          <a:lstStyle>
            <a:lvl1pPr marL="0" indent="0">
              <a:buNone/>
              <a:defRPr sz="4267"/>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867"/>
            </a:lvl1pPr>
            <a:lvl2pPr>
              <a:defRPr sz="1600"/>
            </a:lvl2pPr>
            <a:lvl3pPr>
              <a:defRPr sz="1333"/>
            </a:lvl3pPr>
            <a:lvl4pPr>
              <a:defRPr sz="1200"/>
            </a:lvl4pPr>
            <a:lvl5pPr>
              <a:defRPr sz="12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solidFill>
                  <a:prstClr val="black"/>
                </a:solidFill>
              </a:rPr>
              <a:pPr/>
              <a:t>10/23/2018</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063231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solidFill>
                  <a:prstClr val="black"/>
                </a:solidFill>
              </a:rPr>
              <a:pPr/>
              <a:t>10/23/2018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15392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solidFill>
                  <a:prstClr val="black"/>
                </a:solidFill>
              </a:rPr>
              <a:pPr/>
              <a:t>10/23/2018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61277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E02C9D2-ADAF-4717-A9D8-686726E78B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85347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71" y="29"/>
            <a:ext cx="7442204" cy="3377919"/>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71" y="3480117"/>
            <a:ext cx="7442204" cy="3377919"/>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39515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319E-13D4-AE48-BAC1-17856620C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613AE-8BE0-F449-B910-83C7EFFA802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37156-9990-1148-9482-5166D5B14B4A}"/>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1D9B1D12-1321-4041-A1FF-0D385856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8C64B-A8DA-D143-BAE3-8C3EE888AE3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938164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75A4-C333-0A45-AC4A-93B843BE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D4337-438A-8C4D-B71C-947AB706D1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5FBF1-7A81-DD4C-8EF9-BE9C71C7C95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9B651C0B-5E5D-4B4C-8A0A-891CE1EC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BBAA8-A544-E74F-BD75-B5AB13C22F54}"/>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574568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75F-DE39-4F44-A1ED-AD5CD48A78C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7D662-F7D0-844E-A6AA-33A2B374424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B85E8C-E490-5C45-9E6C-CA0750CE5FF6}"/>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FE6368E7-D879-474D-BEB3-7B818E26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EB6A-264B-BE4B-8DA0-77D0F4369A28}"/>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321849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9312-DD70-B549-A11C-02136A7E0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D1CA-EBA4-3547-AE0B-6D22AD4E35E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221C1-47FB-684E-9530-D9B79C01E4E2}"/>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2C0D9-0CDB-B044-BF82-DC9B27AE4B6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EB060EC0-BF53-D441-AD6B-43D9BBA4C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33464-A284-0E44-8DD0-823BD871C75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509259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0586-6D82-134F-8964-ACA4847EE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4568-8F56-DC49-90D4-5759FA5FE29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80DF3C-4CE6-F246-B27D-54BE6E82623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E5743-0D13-414E-AB6E-4158E8ED5D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FEC13-9808-994A-8AFA-A5EF2F67CF3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EAB962-FB51-184A-A3E6-A7D712388DE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8" name="Footer Placeholder 7">
            <a:extLst>
              <a:ext uri="{FF2B5EF4-FFF2-40B4-BE49-F238E27FC236}">
                <a16:creationId xmlns:a16="http://schemas.microsoft.com/office/drawing/2014/main" id="{BE12BA89-A128-524C-8F50-A28BCF9E3F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6753F-0852-F14B-A8AC-B3A4F7C83296}"/>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4951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10544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58D6-9DB2-054D-8980-4AB44FA13D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57844-4BFA-E449-828B-B8D0DB817434}"/>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4" name="Footer Placeholder 3">
            <a:extLst>
              <a:ext uri="{FF2B5EF4-FFF2-40B4-BE49-F238E27FC236}">
                <a16:creationId xmlns:a16="http://schemas.microsoft.com/office/drawing/2014/main" id="{B9C5ECCC-FAC7-9340-8920-069D8FDA6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8F47-5A0A-5F42-A282-608A0AF3A9AE}"/>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74963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ED03B-0C0D-9648-B0AC-770048CC3ED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3" name="Footer Placeholder 2">
            <a:extLst>
              <a:ext uri="{FF2B5EF4-FFF2-40B4-BE49-F238E27FC236}">
                <a16:creationId xmlns:a16="http://schemas.microsoft.com/office/drawing/2014/main" id="{C1CAF80F-B7B6-EC41-AA85-E91D4CED3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4F403-6E46-0B4A-A14D-DC7C951E47D2}"/>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527837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7CE9-256A-4946-9432-7DEC5C034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DE0DE-41C3-BD40-8CB2-9479351C2CE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ABA10-184A-4A4B-B1B9-D7E5A557B1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C2B1FE-27BB-9A40-BEF4-9639D8E6B812}"/>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B7788D95-50EC-594D-BDD4-4076861E0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58D29-E9F7-1F4E-A487-7675917386A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98664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8557-C441-9F49-91B2-5AE8B0CB7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8FF17-5D48-624A-91D5-90AB2FCCE73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CFF9458-EE56-FC4D-A814-1A7E360965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FBBC4-E363-054E-B25D-BF4C35948C91}"/>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5F33AB96-289F-064F-9B31-D600C6F84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017B-6FF0-1C45-8586-B45E28D117C9}"/>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4249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432E-57BF-D540-8B02-6AC5B1A49F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9793B-73F1-3B49-B6C7-95FF05C5B8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3E868-52E7-EE4F-9DA4-E87FA8BC57A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4AB88109-E89F-8744-BB6C-AF710B8E1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F8BF-27D2-F140-98AC-3665FDABFCA1}"/>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487188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7E85C-A4D9-5342-9A61-2ED9A665C3F5}"/>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AD8A6-2849-AE4B-9BBD-E0EC2483806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33A05-F84C-9C4A-803B-20EA6A8A7818}"/>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3A163AA9-139E-E249-8FE9-4C22C7157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EE2E7-0555-DE4F-83B1-4BA79A18E8FC}"/>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760291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E71D1C6E-7335-7646-AB3E-84CDBEABA717}"/>
              </a:ext>
            </a:extLst>
          </p:cNvPr>
          <p:cNvSpPr>
            <a:spLocks noGrp="1"/>
          </p:cNvSpPr>
          <p:nvPr>
            <p:ph type="pic" sz="quarter" idx="10"/>
          </p:nvPr>
        </p:nvSpPr>
        <p:spPr>
          <a:xfrm>
            <a:off x="0" y="0"/>
            <a:ext cx="12192000" cy="6858000"/>
          </a:xfrm>
          <a:prstGeom prst="rect">
            <a:avLst/>
          </a:prstGeom>
        </p:spPr>
        <p:txBody>
          <a:bodyPr/>
          <a:lstStyle/>
          <a:p>
            <a:endParaRPr lang="ru-RU"/>
          </a:p>
        </p:txBody>
      </p:sp>
    </p:spTree>
    <p:extLst>
      <p:ext uri="{BB962C8B-B14F-4D97-AF65-F5344CB8AC3E}">
        <p14:creationId xmlns:p14="http://schemas.microsoft.com/office/powerpoint/2010/main" val="307363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299" indent="0" algn="ctr">
              <a:buNone/>
              <a:defRPr sz="2667"/>
            </a:lvl2pPr>
            <a:lvl3pPr marL="1218630" indent="0" algn="ctr">
              <a:buNone/>
              <a:defRPr sz="2400"/>
            </a:lvl3pPr>
            <a:lvl4pPr marL="1827938" indent="0" algn="ctr">
              <a:buNone/>
              <a:defRPr sz="2133"/>
            </a:lvl4pPr>
            <a:lvl5pPr marL="2437258" indent="0" algn="ctr">
              <a:buNone/>
              <a:defRPr sz="2133"/>
            </a:lvl5pPr>
            <a:lvl6pPr marL="3046556" indent="0" algn="ctr">
              <a:buNone/>
              <a:defRPr sz="2133"/>
            </a:lvl6pPr>
            <a:lvl7pPr marL="3655855" indent="0" algn="ctr">
              <a:buNone/>
              <a:defRPr sz="2133"/>
            </a:lvl7pPr>
            <a:lvl8pPr marL="4265173" indent="0" algn="ctr">
              <a:buNone/>
              <a:defRPr sz="2133"/>
            </a:lvl8pPr>
            <a:lvl9pPr marL="4874483" indent="0" algn="ctr">
              <a:buNone/>
              <a:defRPr sz="21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177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83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2"/>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299" indent="0">
              <a:buNone/>
              <a:defRPr sz="2667">
                <a:solidFill>
                  <a:schemeClr val="tx1">
                    <a:tint val="75000"/>
                  </a:schemeClr>
                </a:solidFill>
              </a:defRPr>
            </a:lvl2pPr>
            <a:lvl3pPr marL="1218630" indent="0">
              <a:buNone/>
              <a:defRPr sz="2400">
                <a:solidFill>
                  <a:schemeClr val="tx1">
                    <a:tint val="75000"/>
                  </a:schemeClr>
                </a:solidFill>
              </a:defRPr>
            </a:lvl3pPr>
            <a:lvl4pPr marL="1827938" indent="0">
              <a:buNone/>
              <a:defRPr sz="2133">
                <a:solidFill>
                  <a:schemeClr val="tx1">
                    <a:tint val="75000"/>
                  </a:schemeClr>
                </a:solidFill>
              </a:defRPr>
            </a:lvl4pPr>
            <a:lvl5pPr marL="2437258" indent="0">
              <a:buNone/>
              <a:defRPr sz="2133">
                <a:solidFill>
                  <a:schemeClr val="tx1">
                    <a:tint val="75000"/>
                  </a:schemeClr>
                </a:solidFill>
              </a:defRPr>
            </a:lvl5pPr>
            <a:lvl6pPr marL="3046556" indent="0">
              <a:buNone/>
              <a:defRPr sz="2133">
                <a:solidFill>
                  <a:schemeClr val="tx1">
                    <a:tint val="75000"/>
                  </a:schemeClr>
                </a:solidFill>
              </a:defRPr>
            </a:lvl6pPr>
            <a:lvl7pPr marL="3655855" indent="0">
              <a:buNone/>
              <a:defRPr sz="2133">
                <a:solidFill>
                  <a:schemeClr val="tx1">
                    <a:tint val="75000"/>
                  </a:schemeClr>
                </a:solidFill>
              </a:defRPr>
            </a:lvl7pPr>
            <a:lvl8pPr marL="4265173" indent="0">
              <a:buNone/>
              <a:defRPr sz="2133">
                <a:solidFill>
                  <a:schemeClr val="tx1">
                    <a:tint val="75000"/>
                  </a:schemeClr>
                </a:solidFill>
              </a:defRPr>
            </a:lvl8pPr>
            <a:lvl9pPr marL="4874483" indent="0">
              <a:buNone/>
              <a:defRPr sz="21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55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347330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404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60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608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en-US" smtClean="0"/>
              <a:t>Click to edit Master title style</a:t>
            </a:r>
            <a:endParaRPr lang="en-US"/>
          </a:p>
        </p:txBody>
      </p:sp>
      <p:sp>
        <p:nvSpPr>
          <p:cNvPr id="3" name="Content Placeholder 2"/>
          <p:cNvSpPr>
            <a:spLocks noGrp="1"/>
          </p:cNvSpPr>
          <p:nvPr>
            <p:ph idx="1"/>
          </p:nvPr>
        </p:nvSpPr>
        <p:spPr>
          <a:xfrm>
            <a:off x="5183188" y="987456"/>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33"/>
            </a:lvl1pPr>
            <a:lvl2pPr marL="609299" indent="0">
              <a:buNone/>
              <a:defRPr sz="1867"/>
            </a:lvl2pPr>
            <a:lvl3pPr marL="1218630" indent="0">
              <a:buNone/>
              <a:defRPr sz="1600"/>
            </a:lvl3pPr>
            <a:lvl4pPr marL="1827938" indent="0">
              <a:buNone/>
              <a:defRPr sz="1333"/>
            </a:lvl4pPr>
            <a:lvl5pPr marL="2437258" indent="0">
              <a:buNone/>
              <a:defRPr sz="1333"/>
            </a:lvl5pPr>
            <a:lvl6pPr marL="3046556" indent="0">
              <a:buNone/>
              <a:defRPr sz="1333"/>
            </a:lvl6pPr>
            <a:lvl7pPr marL="3655855" indent="0">
              <a:buNone/>
              <a:defRPr sz="1333"/>
            </a:lvl7pPr>
            <a:lvl8pPr marL="4265173" indent="0">
              <a:buNone/>
              <a:defRPr sz="1333"/>
            </a:lvl8pPr>
            <a:lvl9pPr marL="4874483"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341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en-US" smtClean="0"/>
              <a:t>Click to edit Master title style</a:t>
            </a:r>
            <a:endParaRPr lang="en-US"/>
          </a:p>
        </p:txBody>
      </p:sp>
      <p:sp>
        <p:nvSpPr>
          <p:cNvPr id="3" name="Picture Placeholder 2"/>
          <p:cNvSpPr>
            <a:spLocks noGrp="1"/>
          </p:cNvSpPr>
          <p:nvPr>
            <p:ph type="pic" idx="1"/>
          </p:nvPr>
        </p:nvSpPr>
        <p:spPr>
          <a:xfrm>
            <a:off x="5183188" y="987456"/>
            <a:ext cx="6172200" cy="4873625"/>
          </a:xfrm>
        </p:spPr>
        <p:txBody>
          <a:bodyPr/>
          <a:lstStyle>
            <a:lvl1pPr marL="0" indent="0">
              <a:buNone/>
              <a:defRPr sz="4267"/>
            </a:lvl1pPr>
            <a:lvl2pPr marL="609299" indent="0">
              <a:buNone/>
              <a:defRPr sz="3733"/>
            </a:lvl2pPr>
            <a:lvl3pPr marL="1218630" indent="0">
              <a:buNone/>
              <a:defRPr sz="3200"/>
            </a:lvl3pPr>
            <a:lvl4pPr marL="1827938" indent="0">
              <a:buNone/>
              <a:defRPr sz="2667"/>
            </a:lvl4pPr>
            <a:lvl5pPr marL="2437258" indent="0">
              <a:buNone/>
              <a:defRPr sz="2667"/>
            </a:lvl5pPr>
            <a:lvl6pPr marL="3046556" indent="0">
              <a:buNone/>
              <a:defRPr sz="2667"/>
            </a:lvl6pPr>
            <a:lvl7pPr marL="3655855" indent="0">
              <a:buNone/>
              <a:defRPr sz="2667"/>
            </a:lvl7pPr>
            <a:lvl8pPr marL="4265173" indent="0">
              <a:buNone/>
              <a:defRPr sz="2667"/>
            </a:lvl8pPr>
            <a:lvl9pPr marL="4874483" indent="0">
              <a:buNone/>
              <a:defRPr sz="2667"/>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33"/>
            </a:lvl1pPr>
            <a:lvl2pPr marL="609299" indent="0">
              <a:buNone/>
              <a:defRPr sz="1867"/>
            </a:lvl2pPr>
            <a:lvl3pPr marL="1218630" indent="0">
              <a:buNone/>
              <a:defRPr sz="1600"/>
            </a:lvl3pPr>
            <a:lvl4pPr marL="1827938" indent="0">
              <a:buNone/>
              <a:defRPr sz="1333"/>
            </a:lvl4pPr>
            <a:lvl5pPr marL="2437258" indent="0">
              <a:buNone/>
              <a:defRPr sz="1333"/>
            </a:lvl5pPr>
            <a:lvl6pPr marL="3046556" indent="0">
              <a:buNone/>
              <a:defRPr sz="1333"/>
            </a:lvl6pPr>
            <a:lvl7pPr marL="3655855" indent="0">
              <a:buNone/>
              <a:defRPr sz="1333"/>
            </a:lvl7pPr>
            <a:lvl8pPr marL="4265173" indent="0">
              <a:buNone/>
              <a:defRPr sz="1333"/>
            </a:lvl8pPr>
            <a:lvl9pPr marL="4874483"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3024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0116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15" y="36515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2275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99" indent="0" algn="ctr">
              <a:buNone/>
              <a:defRPr>
                <a:solidFill>
                  <a:schemeClr val="tx1">
                    <a:tint val="75000"/>
                  </a:schemeClr>
                </a:solidFill>
              </a:defRPr>
            </a:lvl2pPr>
            <a:lvl3pPr marL="1218630" indent="0" algn="ctr">
              <a:buNone/>
              <a:defRPr>
                <a:solidFill>
                  <a:schemeClr val="tx1">
                    <a:tint val="75000"/>
                  </a:schemeClr>
                </a:solidFill>
              </a:defRPr>
            </a:lvl3pPr>
            <a:lvl4pPr marL="1827938" indent="0" algn="ctr">
              <a:buNone/>
              <a:defRPr>
                <a:solidFill>
                  <a:schemeClr val="tx1">
                    <a:tint val="75000"/>
                  </a:schemeClr>
                </a:solidFill>
              </a:defRPr>
            </a:lvl4pPr>
            <a:lvl5pPr marL="2437258" indent="0" algn="ctr">
              <a:buNone/>
              <a:defRPr>
                <a:solidFill>
                  <a:schemeClr val="tx1">
                    <a:tint val="75000"/>
                  </a:schemeClr>
                </a:solidFill>
              </a:defRPr>
            </a:lvl5pPr>
            <a:lvl6pPr marL="3046556" indent="0" algn="ctr">
              <a:buNone/>
              <a:defRPr>
                <a:solidFill>
                  <a:schemeClr val="tx1">
                    <a:tint val="75000"/>
                  </a:schemeClr>
                </a:solidFill>
              </a:defRPr>
            </a:lvl6pPr>
            <a:lvl7pPr marL="3655855" indent="0" algn="ctr">
              <a:buNone/>
              <a:defRPr>
                <a:solidFill>
                  <a:schemeClr val="tx1">
                    <a:tint val="75000"/>
                  </a:schemeClr>
                </a:solidFill>
              </a:defRPr>
            </a:lvl7pPr>
            <a:lvl8pPr marL="4265173" indent="0" algn="ctr">
              <a:buNone/>
              <a:defRPr>
                <a:solidFill>
                  <a:schemeClr val="tx1">
                    <a:tint val="75000"/>
                  </a:schemeClr>
                </a:solidFill>
              </a:defRPr>
            </a:lvl8pPr>
            <a:lvl9pPr marL="48744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543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72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18530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99" indent="0">
              <a:buNone/>
              <a:defRPr sz="2400">
                <a:solidFill>
                  <a:schemeClr val="tx1">
                    <a:tint val="75000"/>
                  </a:schemeClr>
                </a:solidFill>
              </a:defRPr>
            </a:lvl2pPr>
            <a:lvl3pPr marL="1218630" indent="0">
              <a:buNone/>
              <a:defRPr sz="2133">
                <a:solidFill>
                  <a:schemeClr val="tx1">
                    <a:tint val="75000"/>
                  </a:schemeClr>
                </a:solidFill>
              </a:defRPr>
            </a:lvl3pPr>
            <a:lvl4pPr marL="1827938" indent="0">
              <a:buNone/>
              <a:defRPr sz="1867">
                <a:solidFill>
                  <a:schemeClr val="tx1">
                    <a:tint val="75000"/>
                  </a:schemeClr>
                </a:solidFill>
              </a:defRPr>
            </a:lvl4pPr>
            <a:lvl5pPr marL="2437258" indent="0">
              <a:buNone/>
              <a:defRPr sz="1867">
                <a:solidFill>
                  <a:schemeClr val="tx1">
                    <a:tint val="75000"/>
                  </a:schemeClr>
                </a:solidFill>
              </a:defRPr>
            </a:lvl5pPr>
            <a:lvl6pPr marL="3046556" indent="0">
              <a:buNone/>
              <a:defRPr sz="1867">
                <a:solidFill>
                  <a:schemeClr val="tx1">
                    <a:tint val="75000"/>
                  </a:schemeClr>
                </a:solidFill>
              </a:defRPr>
            </a:lvl6pPr>
            <a:lvl7pPr marL="3655855" indent="0">
              <a:buNone/>
              <a:defRPr sz="1867">
                <a:solidFill>
                  <a:schemeClr val="tx1">
                    <a:tint val="75000"/>
                  </a:schemeClr>
                </a:solidFill>
              </a:defRPr>
            </a:lvl7pPr>
            <a:lvl8pPr marL="4265173" indent="0">
              <a:buNone/>
              <a:defRPr sz="1867">
                <a:solidFill>
                  <a:schemeClr val="tx1">
                    <a:tint val="75000"/>
                  </a:schemeClr>
                </a:solidFill>
              </a:defRPr>
            </a:lvl8pPr>
            <a:lvl9pPr marL="4874483"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80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84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3" y="1535113"/>
            <a:ext cx="5389033" cy="639763"/>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54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35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929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7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299" indent="0">
              <a:buNone/>
              <a:defRPr sz="1600"/>
            </a:lvl2pPr>
            <a:lvl3pPr marL="1218630" indent="0">
              <a:buNone/>
              <a:defRPr sz="1333"/>
            </a:lvl3pPr>
            <a:lvl4pPr marL="1827938" indent="0">
              <a:buNone/>
              <a:defRPr sz="1200"/>
            </a:lvl4pPr>
            <a:lvl5pPr marL="2437258" indent="0">
              <a:buNone/>
              <a:defRPr sz="1200"/>
            </a:lvl5pPr>
            <a:lvl6pPr marL="3046556" indent="0">
              <a:buNone/>
              <a:defRPr sz="1200"/>
            </a:lvl6pPr>
            <a:lvl7pPr marL="3655855" indent="0">
              <a:buNone/>
              <a:defRPr sz="1200"/>
            </a:lvl7pPr>
            <a:lvl8pPr marL="4265173" indent="0">
              <a:buNone/>
              <a:defRPr sz="1200"/>
            </a:lvl8pPr>
            <a:lvl9pPr marL="487448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172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99" indent="0">
              <a:buNone/>
              <a:defRPr sz="3733"/>
            </a:lvl2pPr>
            <a:lvl3pPr marL="1218630" indent="0">
              <a:buNone/>
              <a:defRPr sz="3200"/>
            </a:lvl3pPr>
            <a:lvl4pPr marL="1827938" indent="0">
              <a:buNone/>
              <a:defRPr sz="2667"/>
            </a:lvl4pPr>
            <a:lvl5pPr marL="2437258" indent="0">
              <a:buNone/>
              <a:defRPr sz="2667"/>
            </a:lvl5pPr>
            <a:lvl6pPr marL="3046556" indent="0">
              <a:buNone/>
              <a:defRPr sz="2667"/>
            </a:lvl6pPr>
            <a:lvl7pPr marL="3655855" indent="0">
              <a:buNone/>
              <a:defRPr sz="2667"/>
            </a:lvl7pPr>
            <a:lvl8pPr marL="4265173" indent="0">
              <a:buNone/>
              <a:defRPr sz="2667"/>
            </a:lvl8pPr>
            <a:lvl9pPr marL="4874483" indent="0">
              <a:buNone/>
              <a:defRPr sz="2667"/>
            </a:lvl9pPr>
          </a:lstStyle>
          <a:p>
            <a:endParaRPr lang="en-US"/>
          </a:p>
        </p:txBody>
      </p:sp>
      <p:sp>
        <p:nvSpPr>
          <p:cNvPr id="4" name="Text Placeholder 3"/>
          <p:cNvSpPr>
            <a:spLocks noGrp="1"/>
          </p:cNvSpPr>
          <p:nvPr>
            <p:ph type="body" sz="half" idx="2"/>
          </p:nvPr>
        </p:nvSpPr>
        <p:spPr>
          <a:xfrm>
            <a:off x="2389717" y="5367362"/>
            <a:ext cx="7315200" cy="804863"/>
          </a:xfrm>
        </p:spPr>
        <p:txBody>
          <a:bodyPr/>
          <a:lstStyle>
            <a:lvl1pPr marL="0" indent="0">
              <a:buNone/>
              <a:defRPr sz="1867"/>
            </a:lvl1pPr>
            <a:lvl2pPr marL="609299" indent="0">
              <a:buNone/>
              <a:defRPr sz="1600"/>
            </a:lvl2pPr>
            <a:lvl3pPr marL="1218630" indent="0">
              <a:buNone/>
              <a:defRPr sz="1333"/>
            </a:lvl3pPr>
            <a:lvl4pPr marL="1827938" indent="0">
              <a:buNone/>
              <a:defRPr sz="1200"/>
            </a:lvl4pPr>
            <a:lvl5pPr marL="2437258" indent="0">
              <a:buNone/>
              <a:defRPr sz="1200"/>
            </a:lvl5pPr>
            <a:lvl6pPr marL="3046556" indent="0">
              <a:buNone/>
              <a:defRPr sz="1200"/>
            </a:lvl6pPr>
            <a:lvl7pPr marL="3655855" indent="0">
              <a:buNone/>
              <a:defRPr sz="1200"/>
            </a:lvl7pPr>
            <a:lvl8pPr marL="4265173" indent="0">
              <a:buNone/>
              <a:defRPr sz="1200"/>
            </a:lvl8pPr>
            <a:lvl9pPr marL="487448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591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839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26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defTabSz="1218630">
              <a:defRPr/>
            </a:pPr>
            <a:endParaRPr lang="en-US" alt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defTabSz="1218630">
              <a:defRPr/>
            </a:pPr>
            <a:endParaRPr lang="en-US" alt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defTabSz="1218630">
              <a:defRPr/>
            </a:pPr>
            <a:fld id="{C756EEDA-6887-4BA2-A330-489B98D9D446}" type="slidenum">
              <a:rPr lang="en-US" altLang="en-US" smtClean="0">
                <a:solidFill>
                  <a:prstClr val="black">
                    <a:tint val="75000"/>
                  </a:prstClr>
                </a:solidFill>
              </a:rPr>
              <a:pPr defTabSz="1218630">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1125925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23452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AF8CDE-DD35-42DC-A2EE-82C10120EA2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4216556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F8CDE-DD35-42DC-A2EE-82C10120EA2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203779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AF8CDE-DD35-42DC-A2EE-82C10120EA2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086791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AF8CDE-DD35-42DC-A2EE-82C10120EA2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876124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AF8CDE-DD35-42DC-A2EE-82C10120EA24}"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47684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AF8CDE-DD35-42DC-A2EE-82C10120EA24}"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368714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F8CDE-DD35-42DC-A2EE-82C10120EA24}"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162728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095533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667608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F8CDE-DD35-42DC-A2EE-82C10120EA2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84561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85744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F8CDE-DD35-42DC-A2EE-82C10120EA2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965396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23850116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9133687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5868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1820051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2035635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1485161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406927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5074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109661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82165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1908213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761372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Drag and Drop Image Here</a:t>
            </a:r>
          </a:p>
        </p:txBody>
      </p:sp>
    </p:spTree>
    <p:extLst>
      <p:ext uri="{BB962C8B-B14F-4D97-AF65-F5344CB8AC3E}">
        <p14:creationId xmlns:p14="http://schemas.microsoft.com/office/powerpoint/2010/main" val="1562392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sp>
        <p:nvSpPr>
          <p:cNvPr id="4" name="Rectangle 3"/>
          <p:cNvSpPr/>
          <p:nvPr userDrawn="1"/>
        </p:nvSpPr>
        <p:spPr>
          <a:xfrm>
            <a:off x="0" y="1"/>
            <a:ext cx="12192000" cy="6487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430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1" name="Rectangle 10"/>
          <p:cNvSpPr/>
          <p:nvPr userDrawn="1"/>
        </p:nvSpPr>
        <p:spPr>
          <a:xfrm>
            <a:off x="0" y="1428299"/>
            <a:ext cx="1711235" cy="443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30951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mp; Subtitle">
    <p:bg>
      <p:bgPr>
        <a:solidFill>
          <a:srgbClr val="42505D"/>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6861214" y="2461332"/>
            <a:ext cx="3776663" cy="2832895"/>
          </a:xfrm>
          <a:prstGeom prst="rect">
            <a:avLst/>
          </a:prstGeom>
        </p:spPr>
        <p:txBody>
          <a:bodyPr/>
          <a:lstStyle>
            <a:lvl1pPr>
              <a:defRPr>
                <a:solidFill>
                  <a:sysClr val="windowText" lastClr="000000">
                    <a:alpha val="0"/>
                  </a:sysClr>
                </a:solidFill>
                <a:effectLst>
                  <a:outerShdw sx="1000" sy="1000" algn="ctr" rotWithShape="0">
                    <a:srgbClr val="000000"/>
                  </a:outerShdw>
                </a:effectLst>
              </a:defRPr>
            </a:lvl1pPr>
          </a:lstStyle>
          <a:p>
            <a:endParaRPr lang="en-US"/>
          </a:p>
        </p:txBody>
      </p:sp>
      <p:sp>
        <p:nvSpPr>
          <p:cNvPr id="13" name="Picture Placeholder 2"/>
          <p:cNvSpPr>
            <a:spLocks noGrp="1"/>
          </p:cNvSpPr>
          <p:nvPr>
            <p:ph type="pic" sz="quarter" idx="11"/>
          </p:nvPr>
        </p:nvSpPr>
        <p:spPr>
          <a:xfrm>
            <a:off x="771984" y="2461332"/>
            <a:ext cx="2603501" cy="2311400"/>
          </a:xfrm>
          <a:prstGeom prst="rect">
            <a:avLst/>
          </a:prstGeom>
        </p:spPr>
        <p:txBody>
          <a:bodyPr/>
          <a:lstStyle>
            <a:lvl1pPr>
              <a:defRPr>
                <a:solidFill>
                  <a:sysClr val="windowText" lastClr="000000">
                    <a:alpha val="0"/>
                  </a:sysClr>
                </a:solidFill>
                <a:effectLst>
                  <a:outerShdw sx="1000" sy="1000" algn="ctr" rotWithShape="0">
                    <a:srgbClr val="000000"/>
                  </a:outerShdw>
                </a:effectLst>
              </a:defRPr>
            </a:lvl1pPr>
          </a:lstStyle>
          <a:p>
            <a:endParaRPr lang="en-US"/>
          </a:p>
        </p:txBody>
      </p:sp>
      <p:sp>
        <p:nvSpPr>
          <p:cNvPr id="14" name="Picture Placeholder 9"/>
          <p:cNvSpPr>
            <a:spLocks noGrp="1"/>
          </p:cNvSpPr>
          <p:nvPr>
            <p:ph type="pic" sz="quarter" idx="12"/>
          </p:nvPr>
        </p:nvSpPr>
        <p:spPr>
          <a:xfrm>
            <a:off x="3808497" y="2461333"/>
            <a:ext cx="2609935" cy="2307039"/>
          </a:xfrm>
          <a:custGeom>
            <a:avLst/>
            <a:gdLst>
              <a:gd name="connsiteX0" fmla="*/ 3 w 3055938"/>
              <a:gd name="connsiteY0" fmla="*/ 1412841 h 3698875"/>
              <a:gd name="connsiteX1" fmla="*/ 1527969 w 3055938"/>
              <a:gd name="connsiteY1" fmla="*/ 0 h 3698875"/>
              <a:gd name="connsiteX2" fmla="*/ 3055935 w 3055938"/>
              <a:gd name="connsiteY2" fmla="*/ 1412841 h 3698875"/>
              <a:gd name="connsiteX3" fmla="*/ 2472304 w 3055938"/>
              <a:gd name="connsiteY3" fmla="*/ 3698866 h 3698875"/>
              <a:gd name="connsiteX4" fmla="*/ 583634 w 3055938"/>
              <a:gd name="connsiteY4" fmla="*/ 3698866 h 3698875"/>
              <a:gd name="connsiteX5" fmla="*/ 3 w 3055938"/>
              <a:gd name="connsiteY5" fmla="*/ 1412841 h 3698875"/>
              <a:gd name="connsiteX0" fmla="*/ 0 w 9041543"/>
              <a:gd name="connsiteY0" fmla="*/ 1412841 h 4011687"/>
              <a:gd name="connsiteX1" fmla="*/ 1527966 w 9041543"/>
              <a:gd name="connsiteY1" fmla="*/ 0 h 4011687"/>
              <a:gd name="connsiteX2" fmla="*/ 3055932 w 9041543"/>
              <a:gd name="connsiteY2" fmla="*/ 1412841 h 4011687"/>
              <a:gd name="connsiteX3" fmla="*/ 9041543 w 9041543"/>
              <a:gd name="connsiteY3" fmla="*/ 4011687 h 4011687"/>
              <a:gd name="connsiteX4" fmla="*/ 583631 w 9041543"/>
              <a:gd name="connsiteY4" fmla="*/ 3698866 h 4011687"/>
              <a:gd name="connsiteX5" fmla="*/ 0 w 9041543"/>
              <a:gd name="connsiteY5" fmla="*/ 1412841 h 4011687"/>
              <a:gd name="connsiteX0" fmla="*/ 0 w 9041543"/>
              <a:gd name="connsiteY0" fmla="*/ 1412841 h 4637329"/>
              <a:gd name="connsiteX1" fmla="*/ 1527966 w 9041543"/>
              <a:gd name="connsiteY1" fmla="*/ 0 h 4637329"/>
              <a:gd name="connsiteX2" fmla="*/ 3055932 w 9041543"/>
              <a:gd name="connsiteY2" fmla="*/ 1412841 h 4637329"/>
              <a:gd name="connsiteX3" fmla="*/ 9041543 w 9041543"/>
              <a:gd name="connsiteY3" fmla="*/ 4011687 h 4637329"/>
              <a:gd name="connsiteX4" fmla="*/ 6503168 w 9041543"/>
              <a:gd name="connsiteY4" fmla="*/ 4637329 h 4637329"/>
              <a:gd name="connsiteX5" fmla="*/ 0 w 9041543"/>
              <a:gd name="connsiteY5" fmla="*/ 1412841 h 4637329"/>
              <a:gd name="connsiteX0" fmla="*/ 2249949 w 7513577"/>
              <a:gd name="connsiteY0" fmla="*/ 4059788 h 4637329"/>
              <a:gd name="connsiteX1" fmla="*/ 0 w 7513577"/>
              <a:gd name="connsiteY1" fmla="*/ 0 h 4637329"/>
              <a:gd name="connsiteX2" fmla="*/ 1527966 w 7513577"/>
              <a:gd name="connsiteY2" fmla="*/ 1412841 h 4637329"/>
              <a:gd name="connsiteX3" fmla="*/ 7513577 w 7513577"/>
              <a:gd name="connsiteY3" fmla="*/ 4011687 h 4637329"/>
              <a:gd name="connsiteX4" fmla="*/ 4975202 w 7513577"/>
              <a:gd name="connsiteY4" fmla="*/ 4637329 h 4637329"/>
              <a:gd name="connsiteX5" fmla="*/ 2249949 w 7513577"/>
              <a:gd name="connsiteY5" fmla="*/ 4059788 h 4637329"/>
              <a:gd name="connsiteX0" fmla="*/ 721983 w 5985611"/>
              <a:gd name="connsiteY0" fmla="*/ 4083851 h 4661392"/>
              <a:gd name="connsiteX1" fmla="*/ 758034 w 5985611"/>
              <a:gd name="connsiteY1" fmla="*/ 0 h 4661392"/>
              <a:gd name="connsiteX2" fmla="*/ 0 w 5985611"/>
              <a:gd name="connsiteY2" fmla="*/ 1436904 h 4661392"/>
              <a:gd name="connsiteX3" fmla="*/ 5985611 w 5985611"/>
              <a:gd name="connsiteY3" fmla="*/ 4035750 h 4661392"/>
              <a:gd name="connsiteX4" fmla="*/ 3447236 w 5985611"/>
              <a:gd name="connsiteY4" fmla="*/ 4661392 h 4661392"/>
              <a:gd name="connsiteX5" fmla="*/ 721983 w 5985611"/>
              <a:gd name="connsiteY5" fmla="*/ 4083851 h 4661392"/>
              <a:gd name="connsiteX0" fmla="*/ 0 w 5269743"/>
              <a:gd name="connsiteY0" fmla="*/ 4083851 h 4661392"/>
              <a:gd name="connsiteX1" fmla="*/ 36051 w 5269743"/>
              <a:gd name="connsiteY1" fmla="*/ 0 h 4661392"/>
              <a:gd name="connsiteX2" fmla="*/ 5269743 w 5269743"/>
              <a:gd name="connsiteY2" fmla="*/ 17178 h 4661392"/>
              <a:gd name="connsiteX3" fmla="*/ 5263628 w 5269743"/>
              <a:gd name="connsiteY3" fmla="*/ 4035750 h 4661392"/>
              <a:gd name="connsiteX4" fmla="*/ 2725253 w 5269743"/>
              <a:gd name="connsiteY4" fmla="*/ 4661392 h 4661392"/>
              <a:gd name="connsiteX5" fmla="*/ 0 w 5269743"/>
              <a:gd name="connsiteY5" fmla="*/ 4083851 h 4661392"/>
              <a:gd name="connsiteX0" fmla="*/ 0 w 5263670"/>
              <a:gd name="connsiteY0" fmla="*/ 4083851 h 4661392"/>
              <a:gd name="connsiteX1" fmla="*/ 36051 w 5263670"/>
              <a:gd name="connsiteY1" fmla="*/ 0 h 4661392"/>
              <a:gd name="connsiteX2" fmla="*/ 5194929 w 5263670"/>
              <a:gd name="connsiteY2" fmla="*/ 414 h 4661392"/>
              <a:gd name="connsiteX3" fmla="*/ 5263628 w 5263670"/>
              <a:gd name="connsiteY3" fmla="*/ 4035750 h 4661392"/>
              <a:gd name="connsiteX4" fmla="*/ 2725253 w 5263670"/>
              <a:gd name="connsiteY4" fmla="*/ 4661392 h 4661392"/>
              <a:gd name="connsiteX5" fmla="*/ 0 w 5263670"/>
              <a:gd name="connsiteY5" fmla="*/ 4083851 h 4661392"/>
              <a:gd name="connsiteX0" fmla="*/ 0 w 5263691"/>
              <a:gd name="connsiteY0" fmla="*/ 4083851 h 4661392"/>
              <a:gd name="connsiteX1" fmla="*/ 36051 w 5263691"/>
              <a:gd name="connsiteY1" fmla="*/ 0 h 4661392"/>
              <a:gd name="connsiteX2" fmla="*/ 5219868 w 5263691"/>
              <a:gd name="connsiteY2" fmla="*/ 414 h 4661392"/>
              <a:gd name="connsiteX3" fmla="*/ 5263628 w 5263691"/>
              <a:gd name="connsiteY3" fmla="*/ 4035750 h 4661392"/>
              <a:gd name="connsiteX4" fmla="*/ 2725253 w 5263691"/>
              <a:gd name="connsiteY4" fmla="*/ 4661392 h 4661392"/>
              <a:gd name="connsiteX5" fmla="*/ 0 w 5263691"/>
              <a:gd name="connsiteY5" fmla="*/ 4083851 h 4661392"/>
              <a:gd name="connsiteX0" fmla="*/ 0 w 5222477"/>
              <a:gd name="connsiteY0" fmla="*/ 4083851 h 4661392"/>
              <a:gd name="connsiteX1" fmla="*/ 36051 w 5222477"/>
              <a:gd name="connsiteY1" fmla="*/ 0 h 4661392"/>
              <a:gd name="connsiteX2" fmla="*/ 5219868 w 5222477"/>
              <a:gd name="connsiteY2" fmla="*/ 414 h 4661392"/>
              <a:gd name="connsiteX3" fmla="*/ 5222064 w 5222477"/>
              <a:gd name="connsiteY3" fmla="*/ 4035750 h 4661392"/>
              <a:gd name="connsiteX4" fmla="*/ 2725253 w 5222477"/>
              <a:gd name="connsiteY4" fmla="*/ 4661392 h 4661392"/>
              <a:gd name="connsiteX5" fmla="*/ 0 w 5222477"/>
              <a:gd name="connsiteY5" fmla="*/ 4083851 h 4661392"/>
              <a:gd name="connsiteX0" fmla="*/ 0 w 5219868"/>
              <a:gd name="connsiteY0" fmla="*/ 4083851 h 4661392"/>
              <a:gd name="connsiteX1" fmla="*/ 36051 w 5219868"/>
              <a:gd name="connsiteY1" fmla="*/ 0 h 4661392"/>
              <a:gd name="connsiteX2" fmla="*/ 5219868 w 5219868"/>
              <a:gd name="connsiteY2" fmla="*/ 414 h 4661392"/>
              <a:gd name="connsiteX3" fmla="*/ 5213751 w 5219868"/>
              <a:gd name="connsiteY3" fmla="*/ 4027368 h 4661392"/>
              <a:gd name="connsiteX4" fmla="*/ 2725253 w 5219868"/>
              <a:gd name="connsiteY4" fmla="*/ 4661392 h 4661392"/>
              <a:gd name="connsiteX5" fmla="*/ 0 w 5219868"/>
              <a:gd name="connsiteY5" fmla="*/ 4083851 h 4661392"/>
              <a:gd name="connsiteX0" fmla="*/ 0 w 5219868"/>
              <a:gd name="connsiteY0" fmla="*/ 4083437 h 4660978"/>
              <a:gd name="connsiteX1" fmla="*/ 2800 w 5219868"/>
              <a:gd name="connsiteY1" fmla="*/ 7967 h 4660978"/>
              <a:gd name="connsiteX2" fmla="*/ 5219868 w 5219868"/>
              <a:gd name="connsiteY2" fmla="*/ 0 h 4660978"/>
              <a:gd name="connsiteX3" fmla="*/ 5213751 w 5219868"/>
              <a:gd name="connsiteY3" fmla="*/ 4026954 h 4660978"/>
              <a:gd name="connsiteX4" fmla="*/ 2725253 w 5219868"/>
              <a:gd name="connsiteY4" fmla="*/ 4660978 h 4660978"/>
              <a:gd name="connsiteX5" fmla="*/ 0 w 5219868"/>
              <a:gd name="connsiteY5" fmla="*/ 4083437 h 4660978"/>
              <a:gd name="connsiteX0" fmla="*/ 0 w 5219868"/>
              <a:gd name="connsiteY0" fmla="*/ 4083437 h 4652596"/>
              <a:gd name="connsiteX1" fmla="*/ 2800 w 5219868"/>
              <a:gd name="connsiteY1" fmla="*/ 7967 h 4652596"/>
              <a:gd name="connsiteX2" fmla="*/ 5219868 w 5219868"/>
              <a:gd name="connsiteY2" fmla="*/ 0 h 4652596"/>
              <a:gd name="connsiteX3" fmla="*/ 5213751 w 5219868"/>
              <a:gd name="connsiteY3" fmla="*/ 4026954 h 4652596"/>
              <a:gd name="connsiteX4" fmla="*/ 2642125 w 5219868"/>
              <a:gd name="connsiteY4" fmla="*/ 4652596 h 4652596"/>
              <a:gd name="connsiteX5" fmla="*/ 0 w 5219868"/>
              <a:gd name="connsiteY5" fmla="*/ 4083437 h 4652596"/>
              <a:gd name="connsiteX0" fmla="*/ 0 w 5219868"/>
              <a:gd name="connsiteY0" fmla="*/ 4083437 h 4652596"/>
              <a:gd name="connsiteX1" fmla="*/ 2800 w 5219868"/>
              <a:gd name="connsiteY1" fmla="*/ 7967 h 4652596"/>
              <a:gd name="connsiteX2" fmla="*/ 5219868 w 5219868"/>
              <a:gd name="connsiteY2" fmla="*/ 0 h 4652596"/>
              <a:gd name="connsiteX3" fmla="*/ 5213751 w 5219868"/>
              <a:gd name="connsiteY3" fmla="*/ 4026954 h 4652596"/>
              <a:gd name="connsiteX4" fmla="*/ 2600561 w 5219868"/>
              <a:gd name="connsiteY4" fmla="*/ 4652596 h 4652596"/>
              <a:gd name="connsiteX5" fmla="*/ 0 w 5219868"/>
              <a:gd name="connsiteY5" fmla="*/ 4083437 h 46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868" h="4652596">
                <a:moveTo>
                  <a:pt x="0" y="4083437"/>
                </a:moveTo>
                <a:cubicBezTo>
                  <a:pt x="933" y="2724947"/>
                  <a:pt x="1867" y="1366457"/>
                  <a:pt x="2800" y="7967"/>
                </a:cubicBezTo>
                <a:lnTo>
                  <a:pt x="5219868" y="0"/>
                </a:lnTo>
                <a:cubicBezTo>
                  <a:pt x="5217830" y="1339524"/>
                  <a:pt x="5215789" y="2687430"/>
                  <a:pt x="5213751" y="4026954"/>
                </a:cubicBezTo>
                <a:lnTo>
                  <a:pt x="2600561" y="4652596"/>
                </a:lnTo>
                <a:lnTo>
                  <a:pt x="0" y="4083437"/>
                </a:lnTo>
                <a:close/>
              </a:path>
            </a:pathLst>
          </a:custGeom>
        </p:spPr>
        <p:txBody>
          <a:bodyPr/>
          <a:lstStyle>
            <a:lvl1pPr>
              <a:defRPr>
                <a:solidFill>
                  <a:sysClr val="windowText" lastClr="000000">
                    <a:alpha val="0"/>
                  </a:sysClr>
                </a:solidFill>
                <a:effectLst>
                  <a:outerShdw sx="1000" sy="1000" algn="ctr" rotWithShape="0">
                    <a:srgbClr val="000000"/>
                  </a:outerShdw>
                </a:effectLst>
              </a:defRPr>
            </a:lvl1pPr>
          </a:lstStyle>
          <a:p>
            <a:endParaRPr lang="en-US"/>
          </a:p>
        </p:txBody>
      </p:sp>
      <p:sp>
        <p:nvSpPr>
          <p:cNvPr id="15" name="Picture Placeholder 11"/>
          <p:cNvSpPr>
            <a:spLocks noGrp="1"/>
          </p:cNvSpPr>
          <p:nvPr>
            <p:ph type="pic" sz="quarter" idx="13"/>
          </p:nvPr>
        </p:nvSpPr>
        <p:spPr>
          <a:xfrm>
            <a:off x="2478484" y="2461333"/>
            <a:ext cx="2236787" cy="2236788"/>
          </a:xfrm>
          <a:prstGeom prst="ellipse">
            <a:avLst/>
          </a:prstGeom>
        </p:spPr>
        <p:txBody>
          <a:bodyPr/>
          <a:lstStyle>
            <a:lvl1pPr>
              <a:defRPr>
                <a:solidFill>
                  <a:sysClr val="windowText" lastClr="000000">
                    <a:alpha val="0"/>
                  </a:sysClr>
                </a:solidFill>
              </a:defRPr>
            </a:lvl1pPr>
          </a:lstStyle>
          <a:p>
            <a:endParaRPr lang="en-US"/>
          </a:p>
        </p:txBody>
      </p:sp>
      <p:sp>
        <p:nvSpPr>
          <p:cNvPr id="16" name="Picture Placeholder 3" title="."/>
          <p:cNvSpPr>
            <a:spLocks noGrp="1"/>
          </p:cNvSpPr>
          <p:nvPr>
            <p:ph type="pic" sz="quarter" idx="14"/>
          </p:nvPr>
        </p:nvSpPr>
        <p:spPr>
          <a:xfrm>
            <a:off x="1346202" y="4013200"/>
            <a:ext cx="1428749" cy="812800"/>
          </a:xfrm>
          <a:prstGeom prst="rect">
            <a:avLst/>
          </a:prstGeom>
          <a:solidFill>
            <a:schemeClr val="bg2">
              <a:lumMod val="75000"/>
            </a:schemeClr>
          </a:solidFill>
        </p:spPr>
      </p:sp>
      <p:sp>
        <p:nvSpPr>
          <p:cNvPr id="17" name="Picture Placeholder 3" title="."/>
          <p:cNvSpPr>
            <a:spLocks noGrp="1"/>
          </p:cNvSpPr>
          <p:nvPr>
            <p:ph type="pic" sz="quarter" idx="15"/>
          </p:nvPr>
        </p:nvSpPr>
        <p:spPr>
          <a:xfrm>
            <a:off x="3317424" y="4013200"/>
            <a:ext cx="1428749" cy="812800"/>
          </a:xfrm>
          <a:prstGeom prst="rect">
            <a:avLst/>
          </a:prstGeom>
          <a:solidFill>
            <a:schemeClr val="bg2">
              <a:lumMod val="75000"/>
            </a:schemeClr>
          </a:solidFill>
        </p:spPr>
      </p:sp>
      <p:sp>
        <p:nvSpPr>
          <p:cNvPr id="18" name="Picture Placeholder 3" title="."/>
          <p:cNvSpPr>
            <a:spLocks noGrp="1"/>
          </p:cNvSpPr>
          <p:nvPr>
            <p:ph type="pic" sz="quarter" idx="16"/>
          </p:nvPr>
        </p:nvSpPr>
        <p:spPr>
          <a:xfrm>
            <a:off x="5346250" y="4021817"/>
            <a:ext cx="1428749" cy="812800"/>
          </a:xfrm>
          <a:prstGeom prst="rect">
            <a:avLst/>
          </a:prstGeom>
          <a:solidFill>
            <a:schemeClr val="bg2">
              <a:lumMod val="75000"/>
            </a:schemeClr>
          </a:solidFill>
        </p:spPr>
      </p:sp>
      <p:sp>
        <p:nvSpPr>
          <p:cNvPr id="19" name="Picture Placeholder 3" title="."/>
          <p:cNvSpPr>
            <a:spLocks noGrp="1"/>
          </p:cNvSpPr>
          <p:nvPr>
            <p:ph type="pic" sz="quarter" idx="17"/>
          </p:nvPr>
        </p:nvSpPr>
        <p:spPr>
          <a:xfrm>
            <a:off x="7317470" y="4021817"/>
            <a:ext cx="1428749" cy="812800"/>
          </a:xfrm>
          <a:prstGeom prst="rect">
            <a:avLst/>
          </a:prstGeom>
          <a:solidFill>
            <a:schemeClr val="bg2">
              <a:lumMod val="75000"/>
            </a:schemeClr>
          </a:solidFill>
        </p:spPr>
      </p:sp>
      <p:sp>
        <p:nvSpPr>
          <p:cNvPr id="20" name="Picture Placeholder 3" title="."/>
          <p:cNvSpPr>
            <a:spLocks noGrp="1"/>
          </p:cNvSpPr>
          <p:nvPr>
            <p:ph type="pic" sz="quarter" idx="18"/>
          </p:nvPr>
        </p:nvSpPr>
        <p:spPr>
          <a:xfrm>
            <a:off x="9288692" y="4021817"/>
            <a:ext cx="1428749" cy="812800"/>
          </a:xfrm>
          <a:prstGeom prst="rect">
            <a:avLst/>
          </a:prstGeom>
          <a:solidFill>
            <a:schemeClr val="bg2">
              <a:lumMod val="75000"/>
            </a:schemeClr>
          </a:solidFill>
        </p:spPr>
      </p:sp>
      <p:sp>
        <p:nvSpPr>
          <p:cNvPr id="21" name="Picture Placeholder 3" title="."/>
          <p:cNvSpPr>
            <a:spLocks noGrp="1"/>
          </p:cNvSpPr>
          <p:nvPr>
            <p:ph type="pic" sz="quarter" idx="19"/>
          </p:nvPr>
        </p:nvSpPr>
        <p:spPr>
          <a:xfrm>
            <a:off x="2322912" y="4878184"/>
            <a:ext cx="1428749" cy="812800"/>
          </a:xfrm>
          <a:prstGeom prst="rect">
            <a:avLst/>
          </a:prstGeom>
          <a:solidFill>
            <a:schemeClr val="bg2">
              <a:lumMod val="75000"/>
            </a:schemeClr>
          </a:solidFill>
        </p:spPr>
      </p:sp>
      <p:sp>
        <p:nvSpPr>
          <p:cNvPr id="22" name="Picture Placeholder 3" title="."/>
          <p:cNvSpPr>
            <a:spLocks noGrp="1"/>
          </p:cNvSpPr>
          <p:nvPr>
            <p:ph type="pic" sz="quarter" idx="20"/>
          </p:nvPr>
        </p:nvSpPr>
        <p:spPr>
          <a:xfrm>
            <a:off x="4294134" y="4878184"/>
            <a:ext cx="1428749" cy="812800"/>
          </a:xfrm>
          <a:prstGeom prst="rect">
            <a:avLst/>
          </a:prstGeom>
          <a:solidFill>
            <a:schemeClr val="bg2">
              <a:lumMod val="75000"/>
            </a:schemeClr>
          </a:solidFill>
        </p:spPr>
      </p:sp>
      <p:sp>
        <p:nvSpPr>
          <p:cNvPr id="23" name="Picture Placeholder 3" title="."/>
          <p:cNvSpPr>
            <a:spLocks noGrp="1"/>
          </p:cNvSpPr>
          <p:nvPr>
            <p:ph type="pic" sz="quarter" idx="21"/>
          </p:nvPr>
        </p:nvSpPr>
        <p:spPr>
          <a:xfrm>
            <a:off x="6322956" y="4886803"/>
            <a:ext cx="1428749" cy="812800"/>
          </a:xfrm>
          <a:prstGeom prst="rect">
            <a:avLst/>
          </a:prstGeom>
          <a:solidFill>
            <a:schemeClr val="bg2">
              <a:lumMod val="75000"/>
            </a:schemeClr>
          </a:solidFill>
        </p:spPr>
      </p:sp>
      <p:sp>
        <p:nvSpPr>
          <p:cNvPr id="24" name="Picture Placeholder 3" title="."/>
          <p:cNvSpPr>
            <a:spLocks noGrp="1"/>
          </p:cNvSpPr>
          <p:nvPr>
            <p:ph type="pic" sz="quarter" idx="22"/>
          </p:nvPr>
        </p:nvSpPr>
        <p:spPr>
          <a:xfrm>
            <a:off x="8294180" y="4886803"/>
            <a:ext cx="1428749" cy="812800"/>
          </a:xfrm>
          <a:prstGeom prst="rect">
            <a:avLst/>
          </a:prstGeom>
          <a:solidFill>
            <a:schemeClr val="bg2">
              <a:lumMod val="75000"/>
            </a:schemeClr>
          </a:solidFill>
        </p:spPr>
      </p:sp>
      <p:sp>
        <p:nvSpPr>
          <p:cNvPr id="25" name="Picture Placeholder 3" title="."/>
          <p:cNvSpPr>
            <a:spLocks noGrp="1"/>
          </p:cNvSpPr>
          <p:nvPr>
            <p:ph type="pic" sz="quarter" idx="23"/>
          </p:nvPr>
        </p:nvSpPr>
        <p:spPr>
          <a:xfrm>
            <a:off x="1146619" y="4959879"/>
            <a:ext cx="1418781" cy="703943"/>
          </a:xfrm>
          <a:prstGeom prst="rect">
            <a:avLst/>
          </a:prstGeom>
          <a:solidFill>
            <a:schemeClr val="bg1">
              <a:lumMod val="60000"/>
              <a:lumOff val="40000"/>
            </a:schemeClr>
          </a:solidFill>
        </p:spPr>
      </p:sp>
      <p:sp>
        <p:nvSpPr>
          <p:cNvPr id="26" name="Picture Placeholder 3" title="."/>
          <p:cNvSpPr>
            <a:spLocks noGrp="1"/>
          </p:cNvSpPr>
          <p:nvPr>
            <p:ph type="pic" sz="quarter" idx="24"/>
          </p:nvPr>
        </p:nvSpPr>
        <p:spPr>
          <a:xfrm>
            <a:off x="6826052" y="4959878"/>
            <a:ext cx="1463909" cy="791911"/>
          </a:xfrm>
          <a:prstGeom prst="rect">
            <a:avLst/>
          </a:prstGeom>
          <a:solidFill>
            <a:schemeClr val="bg1">
              <a:lumMod val="60000"/>
              <a:lumOff val="40000"/>
            </a:schemeClr>
          </a:solidFill>
        </p:spPr>
      </p:sp>
    </p:spTree>
    <p:extLst>
      <p:ext uri="{BB962C8B-B14F-4D97-AF65-F5344CB8AC3E}">
        <p14:creationId xmlns:p14="http://schemas.microsoft.com/office/powerpoint/2010/main" val="186787832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780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029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347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4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78481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18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7210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402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0128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542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448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119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6704" y="2"/>
            <a:ext cx="9251863" cy="6857999"/>
          </a:xfrm>
          <a:custGeom>
            <a:avLst/>
            <a:gdLst>
              <a:gd name="connsiteX0" fmla="*/ 0 w 9251863"/>
              <a:gd name="connsiteY0" fmla="*/ 0 h 6857999"/>
              <a:gd name="connsiteX1" fmla="*/ 9251863 w 9251863"/>
              <a:gd name="connsiteY1" fmla="*/ 0 h 6857999"/>
              <a:gd name="connsiteX2" fmla="*/ 2384383 w 9251863"/>
              <a:gd name="connsiteY2" fmla="*/ 6857999 h 6857999"/>
              <a:gd name="connsiteX3" fmla="*/ 0 w 925186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51863" h="6857999">
                <a:moveTo>
                  <a:pt x="0" y="0"/>
                </a:moveTo>
                <a:lnTo>
                  <a:pt x="9251863" y="0"/>
                </a:lnTo>
                <a:lnTo>
                  <a:pt x="2384383" y="6857999"/>
                </a:lnTo>
                <a:lnTo>
                  <a:pt x="0" y="6857999"/>
                </a:lnTo>
                <a:close/>
              </a:path>
            </a:pathLst>
          </a:custGeom>
        </p:spPr>
        <p:txBody>
          <a:bodyPr wrap="square">
            <a:noAutofit/>
          </a:bodyPr>
          <a:lstStyle/>
          <a:p>
            <a:endParaRPr lang="id-ID"/>
          </a:p>
        </p:txBody>
      </p:sp>
      <p:grpSp>
        <p:nvGrpSpPr>
          <p:cNvPr id="3" name="Group 2"/>
          <p:cNvGrpSpPr/>
          <p:nvPr userDrawn="1"/>
        </p:nvGrpSpPr>
        <p:grpSpPr>
          <a:xfrm>
            <a:off x="2286000" y="1"/>
            <a:ext cx="9906000" cy="6858000"/>
            <a:chOff x="2286000" y="0"/>
            <a:chExt cx="9906000" cy="6858000"/>
          </a:xfrm>
          <a:solidFill>
            <a:schemeClr val="accent1">
              <a:lumMod val="75000"/>
            </a:schemeClr>
          </a:solidFill>
        </p:grpSpPr>
        <p:sp>
          <p:nvSpPr>
            <p:cNvPr id="4" name="Right Triangle 3"/>
            <p:cNvSpPr/>
            <p:nvPr/>
          </p:nvSpPr>
          <p:spPr>
            <a:xfrm flipH="1">
              <a:off x="2286000" y="0"/>
              <a:ext cx="6879160"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solidFill>
                  <a:prstClr val="white"/>
                </a:solidFill>
              </a:endParaRPr>
            </a:p>
          </p:txBody>
        </p:sp>
        <p:sp>
          <p:nvSpPr>
            <p:cNvPr id="5" name="Rectangle 4"/>
            <p:cNvSpPr/>
            <p:nvPr/>
          </p:nvSpPr>
          <p:spPr>
            <a:xfrm>
              <a:off x="9165160" y="0"/>
              <a:ext cx="302684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solidFill>
                  <a:prstClr val="white"/>
                </a:solidFill>
              </a:endParaRPr>
            </a:p>
          </p:txBody>
        </p:sp>
      </p:grpSp>
    </p:spTree>
    <p:extLst>
      <p:ext uri="{BB962C8B-B14F-4D97-AF65-F5344CB8AC3E}">
        <p14:creationId xmlns:p14="http://schemas.microsoft.com/office/powerpoint/2010/main" val="32167665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423858600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9381" y="1407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72" tIns="60936" rIns="121872" bIns="60936" anchor="ctr"/>
          <a:lstStyle/>
          <a:p>
            <a:pPr algn="ctr"/>
            <a:endParaRPr lang="en-US" sz="2533" dirty="0">
              <a:solidFill>
                <a:prstClr val="white"/>
              </a:solidFill>
              <a:latin typeface="Gill Sans MT" panose="020B0502020104020203" pitchFamily="34" charset="0"/>
            </a:endParaRPr>
          </a:p>
        </p:txBody>
      </p:sp>
      <p:cxnSp>
        <p:nvCxnSpPr>
          <p:cNvPr id="8" name="Straight Connector 7"/>
          <p:cNvCxnSpPr/>
          <p:nvPr/>
        </p:nvCxnSpPr>
        <p:spPr>
          <a:xfrm>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087" y="4948409"/>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3"/>
            <a:ext cx="10972800" cy="1104107"/>
          </a:xfrm>
          <a:prstGeom prst="rect">
            <a:avLst/>
          </a:prstGeom>
        </p:spPr>
        <p:txBody>
          <a:bodyPr vert="horz" lIns="91404" tIns="45702" rIns="91404" bIns="45702"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524000"/>
            <a:ext cx="10972800" cy="4648200"/>
          </a:xfrm>
          <a:prstGeom prst="rect">
            <a:avLst/>
          </a:prstGeom>
        </p:spPr>
        <p:txBody>
          <a:bodyPr vert="horz" lIns="91404" tIns="45702" rIns="91404" bIns="45702"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365748"/>
            <a:ext cx="2844800" cy="301752"/>
          </a:xfrm>
          <a:prstGeom prst="rect">
            <a:avLst/>
          </a:prstGeom>
        </p:spPr>
        <p:txBody>
          <a:bodyPr vert="horz" lIns="91404" tIns="45702" rIns="91404" bIns="45702" anchor="b"/>
          <a:lstStyle>
            <a:lvl1pPr algn="l" eaLnBrk="1" latinLnBrk="0" hangingPunct="1">
              <a:defRPr kumimoji="0" sz="1333" b="0">
                <a:solidFill>
                  <a:schemeClr val="tx1"/>
                </a:solidFill>
                <a:latin typeface="Gill Sans MT" panose="020B0502020104020203" pitchFamily="34" charset="0"/>
              </a:defRPr>
            </a:lvl1pPr>
          </a:lstStyle>
          <a:p>
            <a:fld id="{0ABAC977-30FA-477C-9A84-AFCB3E072BCA}" type="datetime1">
              <a:rPr lang="en-US" smtClean="0">
                <a:solidFill>
                  <a:prstClr val="black"/>
                </a:solidFill>
              </a:rPr>
              <a:pPr/>
              <a:t>10/23/2018</a:t>
            </a:fld>
            <a:endParaRPr lang="en-US" dirty="0">
              <a:solidFill>
                <a:prstClr val="black"/>
              </a:solidFill>
            </a:endParaRPr>
          </a:p>
        </p:txBody>
      </p:sp>
      <p:sp>
        <p:nvSpPr>
          <p:cNvPr id="3" name="Footer Placeholder 2"/>
          <p:cNvSpPr>
            <a:spLocks noGrp="1"/>
          </p:cNvSpPr>
          <p:nvPr>
            <p:ph type="ftr" sz="quarter" idx="3"/>
          </p:nvPr>
        </p:nvSpPr>
        <p:spPr>
          <a:xfrm>
            <a:off x="609601" y="6366706"/>
            <a:ext cx="5680075" cy="300831"/>
          </a:xfrm>
          <a:prstGeom prst="rect">
            <a:avLst/>
          </a:prstGeom>
        </p:spPr>
        <p:txBody>
          <a:bodyPr vert="horz" lIns="91404" tIns="45702" rIns="91404" bIns="45702" anchor="b"/>
          <a:lstStyle>
            <a:lvl1pPr algn="r" eaLnBrk="1" latinLnBrk="0" hangingPunct="1">
              <a:defRPr kumimoji="0" sz="1333">
                <a:solidFill>
                  <a:schemeClr val="tx1"/>
                </a:solidFill>
                <a:latin typeface="Gill Sans MT" panose="020B0502020104020203" pitchFamily="34" charset="0"/>
              </a:defRPr>
            </a:lvl1pPr>
          </a:lstStyle>
          <a:p>
            <a:r>
              <a:rPr lang="en-US" dirty="0" smtClean="0">
                <a:solidFill>
                  <a:prstClr val="black"/>
                </a:solidFill>
              </a:rPr>
              <a:t>Your logo here</a:t>
            </a:r>
            <a:endParaRPr lang="en-US" dirty="0">
              <a:solidFill>
                <a:prstClr val="black"/>
              </a:solidFill>
            </a:endParaRP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lIns="91404" tIns="45702" rIns="91404" bIns="45702" anchor="b"/>
          <a:lstStyle>
            <a:lvl1pPr algn="ctr" eaLnBrk="1" latinLnBrk="0" hangingPunct="1">
              <a:defRPr kumimoji="0" sz="1600">
                <a:solidFill>
                  <a:schemeClr val="tx1"/>
                </a:solidFill>
                <a:latin typeface="Gill Sans MT" panose="020B0502020104020203" pitchFamily="34" charset="0"/>
              </a:defRPr>
            </a:lvl1p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2181419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sldNum="0" hdr="0" dt="0"/>
  <p:txStyles>
    <p:title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p:titleStyle>
    <p:body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467"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667"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33"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33"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33"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33"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299" algn="l" rtl="0" eaLnBrk="1" latinLnBrk="0" hangingPunct="1">
        <a:defRPr kumimoji="0" kern="1200">
          <a:solidFill>
            <a:schemeClr val="tx1"/>
          </a:solidFill>
          <a:latin typeface="+mn-lt"/>
          <a:ea typeface="+mn-ea"/>
          <a:cs typeface="+mn-cs"/>
        </a:defRPr>
      </a:lvl2pPr>
      <a:lvl3pPr marL="1218630" algn="l" rtl="0" eaLnBrk="1" latinLnBrk="0" hangingPunct="1">
        <a:defRPr kumimoji="0" kern="1200">
          <a:solidFill>
            <a:schemeClr val="tx1"/>
          </a:solidFill>
          <a:latin typeface="+mn-lt"/>
          <a:ea typeface="+mn-ea"/>
          <a:cs typeface="+mn-cs"/>
        </a:defRPr>
      </a:lvl3pPr>
      <a:lvl4pPr marL="1827938" algn="l" rtl="0" eaLnBrk="1" latinLnBrk="0" hangingPunct="1">
        <a:defRPr kumimoji="0" kern="1200">
          <a:solidFill>
            <a:schemeClr val="tx1"/>
          </a:solidFill>
          <a:latin typeface="+mn-lt"/>
          <a:ea typeface="+mn-ea"/>
          <a:cs typeface="+mn-cs"/>
        </a:defRPr>
      </a:lvl4pPr>
      <a:lvl5pPr marL="2437258" algn="l" rtl="0" eaLnBrk="1" latinLnBrk="0" hangingPunct="1">
        <a:defRPr kumimoji="0" kern="1200">
          <a:solidFill>
            <a:schemeClr val="tx1"/>
          </a:solidFill>
          <a:latin typeface="+mn-lt"/>
          <a:ea typeface="+mn-ea"/>
          <a:cs typeface="+mn-cs"/>
        </a:defRPr>
      </a:lvl5pPr>
      <a:lvl6pPr marL="3046556" algn="l" rtl="0" eaLnBrk="1" latinLnBrk="0" hangingPunct="1">
        <a:defRPr kumimoji="0" kern="1200">
          <a:solidFill>
            <a:schemeClr val="tx1"/>
          </a:solidFill>
          <a:latin typeface="+mn-lt"/>
          <a:ea typeface="+mn-ea"/>
          <a:cs typeface="+mn-cs"/>
        </a:defRPr>
      </a:lvl6pPr>
      <a:lvl7pPr marL="3655855" algn="l" rtl="0" eaLnBrk="1" latinLnBrk="0" hangingPunct="1">
        <a:defRPr kumimoji="0" kern="1200">
          <a:solidFill>
            <a:schemeClr val="tx1"/>
          </a:solidFill>
          <a:latin typeface="+mn-lt"/>
          <a:ea typeface="+mn-ea"/>
          <a:cs typeface="+mn-cs"/>
        </a:defRPr>
      </a:lvl7pPr>
      <a:lvl8pPr marL="4265173" algn="l" rtl="0" eaLnBrk="1" latinLnBrk="0" hangingPunct="1">
        <a:defRPr kumimoji="0" kern="1200">
          <a:solidFill>
            <a:schemeClr val="tx1"/>
          </a:solidFill>
          <a:latin typeface="+mn-lt"/>
          <a:ea typeface="+mn-ea"/>
          <a:cs typeface="+mn-cs"/>
        </a:defRPr>
      </a:lvl8pPr>
      <a:lvl9pPr marL="4874483"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245C7-3B45-C14B-8A6F-4055080AD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A775-58C9-2949-B6DB-A0AF15FEF32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BE772-5306-4A40-998A-AD16DBBA386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53900BFE-E35F-834A-867F-4410D9490A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5DBD4-832D-BF41-9030-F01E9D474E2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C9CE4-EB2F-254E-A937-53A64E7AC3AC}"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3331" y="-192505"/>
            <a:ext cx="12453405" cy="7050505"/>
          </a:xfrm>
          <a:prstGeom prst="rect">
            <a:avLst/>
          </a:prstGeom>
        </p:spPr>
      </p:pic>
    </p:spTree>
    <p:extLst>
      <p:ext uri="{BB962C8B-B14F-4D97-AF65-F5344CB8AC3E}">
        <p14:creationId xmlns:p14="http://schemas.microsoft.com/office/powerpoint/2010/main" val="408967957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04" tIns="45702" rIns="91404" bIns="457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04" tIns="45702" rIns="91404" bIns="457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04" tIns="45702" rIns="91404" bIns="45702" rtlCol="0" anchor="ctr"/>
          <a:lstStyle>
            <a:lvl1pPr algn="l">
              <a:defRPr sz="1600">
                <a:solidFill>
                  <a:schemeClr val="tx1">
                    <a:tint val="75000"/>
                  </a:schemeClr>
                </a:solidFill>
                <a:latin typeface="Gill Sans MT" panose="020B0502020104020203" pitchFamily="34" charset="0"/>
              </a:defRPr>
            </a:lvl1pPr>
          </a:lstStyle>
          <a:p>
            <a:fld id="{E09C8FD0-8411-F04A-A3E6-5228CF0AF7B5}"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04" tIns="45702" rIns="91404" bIns="45702" rtlCol="0" anchor="ctr"/>
          <a:lstStyle>
            <a:lvl1pPr algn="ctr">
              <a:defRPr sz="1600">
                <a:solidFill>
                  <a:schemeClr val="tx1">
                    <a:tint val="75000"/>
                  </a:schemeClr>
                </a:solidFill>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04" tIns="45702" rIns="91404" bIns="45702" rtlCol="0" anchor="ctr"/>
          <a:lstStyle>
            <a:lvl1pPr algn="r">
              <a:defRPr sz="1600">
                <a:solidFill>
                  <a:schemeClr val="tx1">
                    <a:tint val="75000"/>
                  </a:schemeClr>
                </a:solidFill>
                <a:latin typeface="Gill Sans MT" panose="020B0502020104020203" pitchFamily="34" charset="0"/>
              </a:defRPr>
            </a:lvl1p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557117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121863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648" indent="-304648" algn="l" defTabSz="1218630" rtl="0" eaLnBrk="1" latinLnBrk="0" hangingPunct="1">
        <a:lnSpc>
          <a:spcPct val="90000"/>
        </a:lnSpc>
        <a:spcBef>
          <a:spcPts val="1333"/>
        </a:spcBef>
        <a:buFont typeface="Arial"/>
        <a:buChar char="•"/>
        <a:defRPr sz="3733" kern="1200">
          <a:solidFill>
            <a:schemeClr val="tx1"/>
          </a:solidFill>
          <a:latin typeface="Gill Sans MT" panose="020B0502020104020203" pitchFamily="34" charset="0"/>
          <a:ea typeface="+mn-ea"/>
          <a:cs typeface="+mn-cs"/>
        </a:defRPr>
      </a:lvl1pPr>
      <a:lvl2pPr marL="913969" indent="-304648" algn="l" defTabSz="1218630" rtl="0" eaLnBrk="1" latinLnBrk="0" hangingPunct="1">
        <a:lnSpc>
          <a:spcPct val="90000"/>
        </a:lnSpc>
        <a:spcBef>
          <a:spcPts val="667"/>
        </a:spcBef>
        <a:buFont typeface="Arial"/>
        <a:buChar char="•"/>
        <a:defRPr sz="3200" kern="1200">
          <a:solidFill>
            <a:schemeClr val="tx1"/>
          </a:solidFill>
          <a:latin typeface="Gill Sans MT" panose="020B0502020104020203" pitchFamily="34" charset="0"/>
          <a:ea typeface="+mn-ea"/>
          <a:cs typeface="+mn-cs"/>
        </a:defRPr>
      </a:lvl2pPr>
      <a:lvl3pPr marL="1523279" indent="-304648" algn="l" defTabSz="1218630" rtl="0" eaLnBrk="1" latinLnBrk="0" hangingPunct="1">
        <a:lnSpc>
          <a:spcPct val="90000"/>
        </a:lnSpc>
        <a:spcBef>
          <a:spcPts val="667"/>
        </a:spcBef>
        <a:buFont typeface="Arial"/>
        <a:buChar char="•"/>
        <a:defRPr sz="2667" kern="1200">
          <a:solidFill>
            <a:schemeClr val="tx1"/>
          </a:solidFill>
          <a:latin typeface="Gill Sans MT" panose="020B0502020104020203" pitchFamily="34" charset="0"/>
          <a:ea typeface="+mn-ea"/>
          <a:cs typeface="+mn-cs"/>
        </a:defRPr>
      </a:lvl3pPr>
      <a:lvl4pPr marL="2132587" indent="-304648" algn="l" defTabSz="1218630" rtl="0" eaLnBrk="1" latinLnBrk="0" hangingPunct="1">
        <a:lnSpc>
          <a:spcPct val="90000"/>
        </a:lnSpc>
        <a:spcBef>
          <a:spcPts val="667"/>
        </a:spcBef>
        <a:buFont typeface="Arial"/>
        <a:buChar char="•"/>
        <a:defRPr sz="2400" kern="1200">
          <a:solidFill>
            <a:schemeClr val="tx1"/>
          </a:solidFill>
          <a:latin typeface="Gill Sans MT" panose="020B0502020104020203" pitchFamily="34" charset="0"/>
          <a:ea typeface="+mn-ea"/>
          <a:cs typeface="+mn-cs"/>
        </a:defRPr>
      </a:lvl4pPr>
      <a:lvl5pPr marL="2741906" indent="-304648" algn="l" defTabSz="1218630" rtl="0" eaLnBrk="1" latinLnBrk="0" hangingPunct="1">
        <a:lnSpc>
          <a:spcPct val="90000"/>
        </a:lnSpc>
        <a:spcBef>
          <a:spcPts val="667"/>
        </a:spcBef>
        <a:buFont typeface="Arial"/>
        <a:buChar char="•"/>
        <a:defRPr sz="2400" kern="1200">
          <a:solidFill>
            <a:schemeClr val="tx1"/>
          </a:solidFill>
          <a:latin typeface="Gill Sans MT" panose="020B0502020104020203" pitchFamily="34" charset="0"/>
          <a:ea typeface="+mn-ea"/>
          <a:cs typeface="+mn-cs"/>
        </a:defRPr>
      </a:lvl5pPr>
      <a:lvl6pPr marL="3351204" indent="-304648" algn="l" defTabSz="121863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0525" indent="-304648" algn="l" defTabSz="121863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834" indent="-304648" algn="l" defTabSz="121863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9143" indent="-304648" algn="l" defTabSz="121863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630" rtl="0" eaLnBrk="1" latinLnBrk="0" hangingPunct="1">
        <a:defRPr sz="2400" kern="1200">
          <a:solidFill>
            <a:schemeClr val="tx1"/>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4" tIns="45702" rIns="91404" bIns="4570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04" tIns="45702" rIns="91404" bIns="457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04" tIns="45702" rIns="91404" bIns="45702" rtlCol="0" anchor="ctr"/>
          <a:lstStyle>
            <a:lvl1pPr algn="l">
              <a:defRPr sz="1600">
                <a:solidFill>
                  <a:schemeClr val="tx1">
                    <a:tint val="75000"/>
                  </a:schemeClr>
                </a:solidFill>
                <a:latin typeface="Gill Sans MT" panose="020B0502020104020203" pitchFamily="34" charset="0"/>
              </a:defRPr>
            </a:lvl1pPr>
          </a:lstStyle>
          <a:p>
            <a:fld id="{6FD86CFB-EAD2-455F-85A0-2048080E3670}"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04" tIns="45702" rIns="91404" bIns="45702" rtlCol="0" anchor="ctr"/>
          <a:lstStyle>
            <a:lvl1pPr algn="ctr">
              <a:defRPr sz="1600">
                <a:solidFill>
                  <a:schemeClr val="tx1">
                    <a:tint val="75000"/>
                  </a:schemeClr>
                </a:solidFill>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04" tIns="45702" rIns="91404" bIns="45702" rtlCol="0" anchor="ctr"/>
          <a:lstStyle>
            <a:lvl1pPr algn="r">
              <a:defRPr sz="1600">
                <a:solidFill>
                  <a:schemeClr val="tx1">
                    <a:tint val="75000"/>
                  </a:schemeClr>
                </a:solidFill>
                <a:latin typeface="Gill Sans MT" panose="020B0502020104020203" pitchFamily="34" charset="0"/>
              </a:defRPr>
            </a:lvl1pPr>
          </a:lstStyle>
          <a:p>
            <a:fld id="{F310CCD8-413C-4867-839C-98B072ABC3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221287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defTabSz="1218630" rtl="0" eaLnBrk="1" latinLnBrk="0" hangingPunct="1">
        <a:spcBef>
          <a:spcPct val="0"/>
        </a:spcBef>
        <a:buNone/>
        <a:defRPr sz="5867" kern="1200">
          <a:solidFill>
            <a:schemeClr val="tx1"/>
          </a:solidFill>
          <a:latin typeface="Gill Sans MT" panose="020B0502020104020203" pitchFamily="34" charset="0"/>
          <a:ea typeface="+mj-ea"/>
          <a:cs typeface="+mj-cs"/>
        </a:defRPr>
      </a:lvl1pPr>
    </p:titleStyle>
    <p:bodyStyle>
      <a:lvl1pPr marL="456975" indent="-456975" algn="l" defTabSz="1218630" rtl="0" eaLnBrk="1" latinLnBrk="0" hangingPunct="1">
        <a:spcBef>
          <a:spcPct val="20000"/>
        </a:spcBef>
        <a:buFont typeface="Arial" panose="020B0604020202020204" pitchFamily="34" charset="0"/>
        <a:buChar char="•"/>
        <a:defRPr sz="4267" kern="1200">
          <a:solidFill>
            <a:schemeClr val="tx1"/>
          </a:solidFill>
          <a:latin typeface="Gill Sans MT" panose="020B0502020104020203" pitchFamily="34" charset="0"/>
          <a:ea typeface="+mn-ea"/>
          <a:cs typeface="+mn-cs"/>
        </a:defRPr>
      </a:lvl1pPr>
      <a:lvl2pPr marL="990142" indent="-380822" algn="l" defTabSz="1218630" rtl="0" eaLnBrk="1" latinLnBrk="0" hangingPunct="1">
        <a:spcBef>
          <a:spcPct val="20000"/>
        </a:spcBef>
        <a:buFont typeface="Arial" panose="020B0604020202020204" pitchFamily="34" charset="0"/>
        <a:buChar char="–"/>
        <a:defRPr sz="3733" kern="1200">
          <a:solidFill>
            <a:schemeClr val="tx1"/>
          </a:solidFill>
          <a:latin typeface="Gill Sans MT" panose="020B0502020104020203" pitchFamily="34" charset="0"/>
          <a:ea typeface="+mn-ea"/>
          <a:cs typeface="+mn-cs"/>
        </a:defRPr>
      </a:lvl2pPr>
      <a:lvl3pPr marL="1523279" indent="-304648" algn="l" defTabSz="1218630" rtl="0" eaLnBrk="1" latinLnBrk="0" hangingPunct="1">
        <a:spcBef>
          <a:spcPct val="20000"/>
        </a:spcBef>
        <a:buFont typeface="Arial" panose="020B0604020202020204" pitchFamily="34" charset="0"/>
        <a:buChar char="•"/>
        <a:defRPr sz="3200" kern="1200">
          <a:solidFill>
            <a:schemeClr val="tx1"/>
          </a:solidFill>
          <a:latin typeface="Gill Sans MT" panose="020B0502020104020203" pitchFamily="34" charset="0"/>
          <a:ea typeface="+mn-ea"/>
          <a:cs typeface="+mn-cs"/>
        </a:defRPr>
      </a:lvl3pPr>
      <a:lvl4pPr marL="2132587" indent="-304648" algn="l" defTabSz="1218630" rtl="0" eaLnBrk="1" latinLnBrk="0" hangingPunct="1">
        <a:spcBef>
          <a:spcPct val="20000"/>
        </a:spcBef>
        <a:buFont typeface="Arial" panose="020B0604020202020204" pitchFamily="34" charset="0"/>
        <a:buChar char="–"/>
        <a:defRPr sz="2667" kern="1200">
          <a:solidFill>
            <a:schemeClr val="tx1"/>
          </a:solidFill>
          <a:latin typeface="Gill Sans MT" panose="020B0502020104020203" pitchFamily="34" charset="0"/>
          <a:ea typeface="+mn-ea"/>
          <a:cs typeface="+mn-cs"/>
        </a:defRPr>
      </a:lvl4pPr>
      <a:lvl5pPr marL="2741906" indent="-304648" algn="l" defTabSz="1218630" rtl="0" eaLnBrk="1" latinLnBrk="0" hangingPunct="1">
        <a:spcBef>
          <a:spcPct val="20000"/>
        </a:spcBef>
        <a:buFont typeface="Arial" panose="020B0604020202020204" pitchFamily="34" charset="0"/>
        <a:buChar char="»"/>
        <a:defRPr sz="2667" kern="1200">
          <a:solidFill>
            <a:schemeClr val="tx1"/>
          </a:solidFill>
          <a:latin typeface="Gill Sans MT" panose="020B0502020104020203" pitchFamily="34" charset="0"/>
          <a:ea typeface="+mn-ea"/>
          <a:cs typeface="+mn-cs"/>
        </a:defRPr>
      </a:lvl5pPr>
      <a:lvl6pPr marL="3351204" indent="-304648" algn="l" defTabSz="121863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0525" indent="-304648" algn="l" defTabSz="121863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69834" indent="-304648" algn="l" defTabSz="121863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143" indent="-304648" algn="l" defTabSz="121863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630" rtl="0" eaLnBrk="1" latinLnBrk="0" hangingPunct="1">
        <a:defRPr sz="2400" kern="1200">
          <a:solidFill>
            <a:schemeClr val="tx1"/>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F8CDE-DD35-42DC-A2EE-82C10120EA24}" type="datetimeFigureOut">
              <a:rPr lang="en-US" smtClean="0"/>
              <a:t>10/23/2018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4494C-1A83-4BE3-A121-FF6192BA4E3B}" type="slidenum">
              <a:rPr lang="en-US" smtClean="0"/>
              <a:t>‹#›</a:t>
            </a:fld>
            <a:endParaRPr lang="en-US"/>
          </a:p>
        </p:txBody>
      </p:sp>
    </p:spTree>
    <p:extLst>
      <p:ext uri="{BB962C8B-B14F-4D97-AF65-F5344CB8AC3E}">
        <p14:creationId xmlns:p14="http://schemas.microsoft.com/office/powerpoint/2010/main" val="181787414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993B0-79D4-4D42-84D9-34E7D0F82228}" type="datetimeFigureOut">
              <a:rPr lang="en-US" smtClean="0"/>
              <a:pPr/>
              <a:t>10/23/2018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737FA-298B-814F-9269-789D379ECF66}" type="slidenum">
              <a:rPr lang="en-US" smtClean="0"/>
              <a:pPr/>
              <a:t>‹#›</a:t>
            </a:fld>
            <a:endParaRPr lang="en-US"/>
          </a:p>
        </p:txBody>
      </p:sp>
      <p:grpSp>
        <p:nvGrpSpPr>
          <p:cNvPr id="7" name="Group 6"/>
          <p:cNvGrpSpPr/>
          <p:nvPr userDrawn="1"/>
        </p:nvGrpSpPr>
        <p:grpSpPr>
          <a:xfrm rot="10800000">
            <a:off x="11858328" y="148422"/>
            <a:ext cx="332875" cy="590719"/>
            <a:chOff x="10026" y="148425"/>
            <a:chExt cx="332874" cy="590718"/>
          </a:xfrm>
        </p:grpSpPr>
        <p:sp>
          <p:nvSpPr>
            <p:cNvPr id="8" name="Rectangle 7"/>
            <p:cNvSpPr/>
            <p:nvPr/>
          </p:nvSpPr>
          <p:spPr>
            <a:xfrm>
              <a:off x="10026" y="148428"/>
              <a:ext cx="203334"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p:cNvSpPr/>
          <p:nvPr userDrawn="1"/>
        </p:nvSpPr>
        <p:spPr>
          <a:xfrm>
            <a:off x="0" y="6477000"/>
            <a:ext cx="12192000" cy="381000"/>
          </a:xfrm>
          <a:prstGeom prst="rect">
            <a:avLst/>
          </a:prstGeom>
          <a:solidFill>
            <a:srgbClr val="E6E6E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11292842" y="6528300"/>
            <a:ext cx="799412" cy="276999"/>
          </a:xfrm>
          <a:prstGeom prst="rect">
            <a:avLst/>
          </a:prstGeom>
          <a:noFill/>
        </p:spPr>
        <p:txBody>
          <a:bodyPr wrap="square" rtlCol="0" anchor="ctr">
            <a:spAutoFit/>
          </a:bodyPr>
          <a:lstStyle/>
          <a:p>
            <a:pPr algn="r"/>
            <a:fld id="{260E2A6B-A809-4840-BF14-8648BC0BDF87}" type="slidenum">
              <a:rPr lang="id-ID" sz="1200" b="0" i="0" strike="noStrike" spc="0" smtClean="0">
                <a:solidFill>
                  <a:schemeClr val="accent1"/>
                </a:solidFill>
                <a:latin typeface="+mn-lt"/>
                <a:ea typeface="Roboto Condensed Light" panose="02000000000000000000" pitchFamily="2" charset="0"/>
                <a:cs typeface="Segoe UI Light" panose="020B0502040204020203" pitchFamily="34" charset="0"/>
              </a:rPr>
              <a:pPr algn="r"/>
              <a:t>‹#›</a:t>
            </a:fld>
            <a:endParaRPr lang="id-ID" sz="8000" b="0" i="0" strike="noStrike" spc="0" dirty="0">
              <a:solidFill>
                <a:schemeClr val="accent1"/>
              </a:solidFill>
              <a:latin typeface="+mn-lt"/>
              <a:ea typeface="Roboto Condensed Light" panose="02000000000000000000" pitchFamily="2" charset="0"/>
              <a:cs typeface="Segoe UI Light" panose="020B0502040204020203" pitchFamily="34" charset="0"/>
            </a:endParaRPr>
          </a:p>
        </p:txBody>
      </p:sp>
      <p:sp>
        <p:nvSpPr>
          <p:cNvPr id="12" name="TextBox 11"/>
          <p:cNvSpPr txBox="1"/>
          <p:nvPr userDrawn="1"/>
        </p:nvSpPr>
        <p:spPr>
          <a:xfrm>
            <a:off x="68581" y="6528301"/>
            <a:ext cx="1684329" cy="276999"/>
          </a:xfrm>
          <a:prstGeom prst="rect">
            <a:avLst/>
          </a:prstGeom>
          <a:noFill/>
        </p:spPr>
        <p:txBody>
          <a:bodyPr wrap="square" rtlCol="0">
            <a:spAutoFit/>
          </a:bodyPr>
          <a:lstStyle/>
          <a:p>
            <a:pPr algn="l"/>
            <a:r>
              <a:rPr lang="en-US" sz="1200" b="1" dirty="0">
                <a:solidFill>
                  <a:schemeClr val="accent1"/>
                </a:solidFill>
                <a:latin typeface="+mn-lt"/>
              </a:rPr>
              <a:t>Your </a:t>
            </a:r>
            <a:r>
              <a:rPr lang="en-US" sz="1200" b="1" baseline="0" dirty="0">
                <a:solidFill>
                  <a:schemeClr val="accent1"/>
                </a:solidFill>
                <a:latin typeface="+mn-lt"/>
              </a:rPr>
              <a:t>Coffee Shop</a:t>
            </a:r>
            <a:endParaRPr lang="en-US" sz="1200" b="1" dirty="0">
              <a:solidFill>
                <a:schemeClr val="accent1"/>
              </a:solidFill>
              <a:latin typeface="+mn-lt"/>
            </a:endParaRPr>
          </a:p>
        </p:txBody>
      </p:sp>
    </p:spTree>
    <p:extLst>
      <p:ext uri="{BB962C8B-B14F-4D97-AF65-F5344CB8AC3E}">
        <p14:creationId xmlns:p14="http://schemas.microsoft.com/office/powerpoint/2010/main" val="3538533330"/>
      </p:ext>
    </p:extLst>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BB3CB"/>
            </a:gs>
            <a:gs pos="100000">
              <a:srgbClr val="FCC79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124514"/>
      </p:ext>
    </p:extLst>
  </p:cSld>
  <p:clrMap bg1="lt1" tx1="dk1" bg2="lt2" tx2="dk2" accent1="accent1" accent2="accent2" accent3="accent3" accent4="accent4" accent5="accent5" accent6="accent6" hlink="hlink" folHlink="folHlink"/>
  <p:sldLayoutIdLst>
    <p:sldLayoutId id="2147483980" r:id="rId1"/>
  </p:sldLayoutIdLst>
  <p:transition spd="med"/>
  <p:txStyles>
    <p:titleStyle>
      <a:lvl1pPr algn="ctr" defTabSz="412676">
        <a:defRPr sz="5799">
          <a:latin typeface="+mn-lt"/>
          <a:ea typeface="+mn-ea"/>
          <a:cs typeface="+mn-cs"/>
          <a:sym typeface="Gill Sans"/>
        </a:defRPr>
      </a:lvl1pPr>
      <a:lvl2pPr indent="114280" algn="ctr" defTabSz="412676">
        <a:defRPr sz="5799">
          <a:latin typeface="+mn-lt"/>
          <a:ea typeface="+mn-ea"/>
          <a:cs typeface="+mn-cs"/>
          <a:sym typeface="Gill Sans"/>
        </a:defRPr>
      </a:lvl2pPr>
      <a:lvl3pPr indent="228560" algn="ctr" defTabSz="412676">
        <a:defRPr sz="5799">
          <a:latin typeface="+mn-lt"/>
          <a:ea typeface="+mn-ea"/>
          <a:cs typeface="+mn-cs"/>
          <a:sym typeface="Gill Sans"/>
        </a:defRPr>
      </a:lvl3pPr>
      <a:lvl4pPr indent="342839" algn="ctr" defTabSz="412676">
        <a:defRPr sz="5799">
          <a:latin typeface="+mn-lt"/>
          <a:ea typeface="+mn-ea"/>
          <a:cs typeface="+mn-cs"/>
          <a:sym typeface="Gill Sans"/>
        </a:defRPr>
      </a:lvl4pPr>
      <a:lvl5pPr indent="457121" algn="ctr" defTabSz="412676">
        <a:defRPr sz="5799">
          <a:latin typeface="+mn-lt"/>
          <a:ea typeface="+mn-ea"/>
          <a:cs typeface="+mn-cs"/>
          <a:sym typeface="Gill Sans"/>
        </a:defRPr>
      </a:lvl5pPr>
      <a:lvl6pPr indent="571400" algn="ctr" defTabSz="412676">
        <a:defRPr sz="5799">
          <a:latin typeface="+mn-lt"/>
          <a:ea typeface="+mn-ea"/>
          <a:cs typeface="+mn-cs"/>
          <a:sym typeface="Gill Sans"/>
        </a:defRPr>
      </a:lvl6pPr>
      <a:lvl7pPr indent="685680" algn="ctr" defTabSz="412676">
        <a:defRPr sz="5799">
          <a:latin typeface="+mn-lt"/>
          <a:ea typeface="+mn-ea"/>
          <a:cs typeface="+mn-cs"/>
          <a:sym typeface="Gill Sans"/>
        </a:defRPr>
      </a:lvl7pPr>
      <a:lvl8pPr indent="799960" algn="ctr" defTabSz="412676">
        <a:defRPr sz="5799">
          <a:latin typeface="+mn-lt"/>
          <a:ea typeface="+mn-ea"/>
          <a:cs typeface="+mn-cs"/>
          <a:sym typeface="Gill Sans"/>
        </a:defRPr>
      </a:lvl8pPr>
      <a:lvl9pPr indent="914240" algn="ctr" defTabSz="412676">
        <a:defRPr sz="5799">
          <a:latin typeface="+mn-lt"/>
          <a:ea typeface="+mn-ea"/>
          <a:cs typeface="+mn-cs"/>
          <a:sym typeface="Gill Sans"/>
        </a:defRPr>
      </a:lvl9pPr>
    </p:titleStyle>
    <p:bodyStyle>
      <a:lvl1pPr algn="ctr" defTabSz="412676">
        <a:defRPr sz="2400">
          <a:latin typeface="+mn-lt"/>
          <a:ea typeface="+mn-ea"/>
          <a:cs typeface="+mn-cs"/>
          <a:sym typeface="Gill Sans"/>
        </a:defRPr>
      </a:lvl1pPr>
      <a:lvl2pPr algn="ctr" defTabSz="412676">
        <a:defRPr sz="2400">
          <a:latin typeface="+mn-lt"/>
          <a:ea typeface="+mn-ea"/>
          <a:cs typeface="+mn-cs"/>
          <a:sym typeface="Gill Sans"/>
        </a:defRPr>
      </a:lvl2pPr>
      <a:lvl3pPr algn="ctr" defTabSz="412676">
        <a:defRPr sz="2400">
          <a:latin typeface="+mn-lt"/>
          <a:ea typeface="+mn-ea"/>
          <a:cs typeface="+mn-cs"/>
          <a:sym typeface="Gill Sans"/>
        </a:defRPr>
      </a:lvl3pPr>
      <a:lvl4pPr algn="ctr" defTabSz="412676">
        <a:defRPr sz="2400">
          <a:latin typeface="+mn-lt"/>
          <a:ea typeface="+mn-ea"/>
          <a:cs typeface="+mn-cs"/>
          <a:sym typeface="Gill Sans"/>
        </a:defRPr>
      </a:lvl4pPr>
      <a:lvl5pPr algn="ctr" defTabSz="412676">
        <a:defRPr sz="2400">
          <a:latin typeface="+mn-lt"/>
          <a:ea typeface="+mn-ea"/>
          <a:cs typeface="+mn-cs"/>
          <a:sym typeface="Gill Sans"/>
        </a:defRPr>
      </a:lvl5pPr>
      <a:lvl6pPr indent="177769" algn="ctr" defTabSz="412676">
        <a:defRPr sz="2400">
          <a:latin typeface="+mn-lt"/>
          <a:ea typeface="+mn-ea"/>
          <a:cs typeface="+mn-cs"/>
          <a:sym typeface="Gill Sans"/>
        </a:defRPr>
      </a:lvl6pPr>
      <a:lvl7pPr indent="355538" algn="ctr" defTabSz="412676">
        <a:defRPr sz="2400">
          <a:latin typeface="+mn-lt"/>
          <a:ea typeface="+mn-ea"/>
          <a:cs typeface="+mn-cs"/>
          <a:sym typeface="Gill Sans"/>
        </a:defRPr>
      </a:lvl7pPr>
      <a:lvl8pPr indent="533307" algn="ctr" defTabSz="412676">
        <a:defRPr sz="2400">
          <a:latin typeface="+mn-lt"/>
          <a:ea typeface="+mn-ea"/>
          <a:cs typeface="+mn-cs"/>
          <a:sym typeface="Gill Sans"/>
        </a:defRPr>
      </a:lvl8pPr>
      <a:lvl9pPr indent="711077" algn="ctr" defTabSz="412676">
        <a:defRPr sz="2400">
          <a:latin typeface="+mn-lt"/>
          <a:ea typeface="+mn-ea"/>
          <a:cs typeface="+mn-cs"/>
          <a:sym typeface="Gill Sans"/>
        </a:defRPr>
      </a:lvl9pPr>
    </p:bodyStyle>
    <p:otherStyle>
      <a:lvl1pPr algn="ctr" defTabSz="412676">
        <a:defRPr sz="1200">
          <a:solidFill>
            <a:schemeClr val="tx1"/>
          </a:solidFill>
          <a:latin typeface="+mn-lt"/>
          <a:ea typeface="+mn-ea"/>
          <a:cs typeface="+mn-cs"/>
          <a:sym typeface="Gill Sans"/>
        </a:defRPr>
      </a:lvl1pPr>
      <a:lvl2pPr indent="114280" algn="ctr" defTabSz="412676">
        <a:defRPr sz="1200">
          <a:solidFill>
            <a:schemeClr val="tx1"/>
          </a:solidFill>
          <a:latin typeface="+mn-lt"/>
          <a:ea typeface="+mn-ea"/>
          <a:cs typeface="+mn-cs"/>
          <a:sym typeface="Gill Sans"/>
        </a:defRPr>
      </a:lvl2pPr>
      <a:lvl3pPr indent="228560" algn="ctr" defTabSz="412676">
        <a:defRPr sz="1200">
          <a:solidFill>
            <a:schemeClr val="tx1"/>
          </a:solidFill>
          <a:latin typeface="+mn-lt"/>
          <a:ea typeface="+mn-ea"/>
          <a:cs typeface="+mn-cs"/>
          <a:sym typeface="Gill Sans"/>
        </a:defRPr>
      </a:lvl3pPr>
      <a:lvl4pPr indent="342839" algn="ctr" defTabSz="412676">
        <a:defRPr sz="1200">
          <a:solidFill>
            <a:schemeClr val="tx1"/>
          </a:solidFill>
          <a:latin typeface="+mn-lt"/>
          <a:ea typeface="+mn-ea"/>
          <a:cs typeface="+mn-cs"/>
          <a:sym typeface="Gill Sans"/>
        </a:defRPr>
      </a:lvl4pPr>
      <a:lvl5pPr indent="457121" algn="ctr" defTabSz="412676">
        <a:defRPr sz="1200">
          <a:solidFill>
            <a:schemeClr val="tx1"/>
          </a:solidFill>
          <a:latin typeface="+mn-lt"/>
          <a:ea typeface="+mn-ea"/>
          <a:cs typeface="+mn-cs"/>
          <a:sym typeface="Gill Sans"/>
        </a:defRPr>
      </a:lvl5pPr>
      <a:lvl6pPr indent="571400" algn="ctr" defTabSz="412676">
        <a:defRPr sz="1200">
          <a:solidFill>
            <a:schemeClr val="tx1"/>
          </a:solidFill>
          <a:latin typeface="+mn-lt"/>
          <a:ea typeface="+mn-ea"/>
          <a:cs typeface="+mn-cs"/>
          <a:sym typeface="Gill Sans"/>
        </a:defRPr>
      </a:lvl6pPr>
      <a:lvl7pPr indent="685680" algn="ctr" defTabSz="412676">
        <a:defRPr sz="1200">
          <a:solidFill>
            <a:schemeClr val="tx1"/>
          </a:solidFill>
          <a:latin typeface="+mn-lt"/>
          <a:ea typeface="+mn-ea"/>
          <a:cs typeface="+mn-cs"/>
          <a:sym typeface="Gill Sans"/>
        </a:defRPr>
      </a:lvl7pPr>
      <a:lvl8pPr indent="799960" algn="ctr" defTabSz="412676">
        <a:defRPr sz="1200">
          <a:solidFill>
            <a:schemeClr val="tx1"/>
          </a:solidFill>
          <a:latin typeface="+mn-lt"/>
          <a:ea typeface="+mn-ea"/>
          <a:cs typeface="+mn-cs"/>
          <a:sym typeface="Gill Sans"/>
        </a:defRPr>
      </a:lvl8pPr>
      <a:lvl9pPr indent="914240" algn="ctr" defTabSz="412676">
        <a:defRPr sz="1200">
          <a:solidFill>
            <a:schemeClr val="tx1"/>
          </a:solidFill>
          <a:latin typeface="+mn-lt"/>
          <a:ea typeface="+mn-ea"/>
          <a:cs typeface="+mn-cs"/>
          <a:sym typeface="Gill San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D3C1A-6E80-A741-BA7B-DFE18E4928EC}" type="datetimeFigureOut">
              <a:rPr lang="en-US">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161254"/>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38.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38.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0.xml"/><Relationship Id="rId5" Type="http://schemas.openxmlformats.org/officeDocument/2006/relationships/image" Target="../media/image7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61.xml"/><Relationship Id="rId6" Type="http://schemas.openxmlformats.org/officeDocument/2006/relationships/image" Target="../media/image75.png"/><Relationship Id="rId5" Type="http://schemas.openxmlformats.org/officeDocument/2006/relationships/image" Target="../media/image71.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61.xml"/><Relationship Id="rId6" Type="http://schemas.openxmlformats.org/officeDocument/2006/relationships/image" Target="../media/image77.png"/><Relationship Id="rId5" Type="http://schemas.openxmlformats.org/officeDocument/2006/relationships/image" Target="../media/image71.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4.png"/><Relationship Id="rId1" Type="http://schemas.openxmlformats.org/officeDocument/2006/relationships/slideLayout" Target="../slideLayouts/slideLayout82.xml"/><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87.xml"/><Relationship Id="rId5" Type="http://schemas.openxmlformats.org/officeDocument/2006/relationships/image" Target="../media/image93.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87.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8.jpeg"/><Relationship Id="rId1" Type="http://schemas.openxmlformats.org/officeDocument/2006/relationships/slideLayout" Target="../slideLayouts/slideLayout6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microsoft.com/office/2007/relationships/hdphoto" Target="../media/hdphoto4.wdp"/><Relationship Id="rId9" Type="http://schemas.openxmlformats.org/officeDocument/2006/relationships/image" Target="../media/image104.png"/></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87.xml"/><Relationship Id="rId6" Type="http://schemas.microsoft.com/office/2007/relationships/hdphoto" Target="../media/hdphoto3.wdp"/><Relationship Id="rId5" Type="http://schemas.openxmlformats.org/officeDocument/2006/relationships/image" Target="../media/image97.png"/><Relationship Id="rId4" Type="http://schemas.microsoft.com/office/2007/relationships/hdphoto" Target="../media/hdphoto5.wdp"/></Relationships>
</file>

<file path=ppt/slides/_rels/slide9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87.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F85DE-A7A9-B241-8B8A-49B2020588EA}"/>
              </a:ext>
            </a:extLst>
          </p:cNvPr>
          <p:cNvPicPr>
            <a:picLocks noChangeAspect="1"/>
          </p:cNvPicPr>
          <p:nvPr/>
        </p:nvPicPr>
        <p:blipFill>
          <a:blip r:embed="rId2"/>
          <a:stretch>
            <a:fillRect/>
          </a:stretch>
        </p:blipFill>
        <p:spPr>
          <a:xfrm>
            <a:off x="-107577" y="-1"/>
            <a:ext cx="12371295" cy="6966109"/>
          </a:xfrm>
          <a:prstGeom prst="rect">
            <a:avLst/>
          </a:prstGeom>
        </p:spPr>
      </p:pic>
      <p:sp>
        <p:nvSpPr>
          <p:cNvPr id="6" name="Rectangle 5">
            <a:extLst>
              <a:ext uri="{FF2B5EF4-FFF2-40B4-BE49-F238E27FC236}">
                <a16:creationId xmlns:a16="http://schemas.microsoft.com/office/drawing/2014/main" id="{821523D6-8FE2-0349-92ED-F7FE67744A8E}"/>
              </a:ext>
            </a:extLst>
          </p:cNvPr>
          <p:cNvSpPr/>
          <p:nvPr/>
        </p:nvSpPr>
        <p:spPr>
          <a:xfrm>
            <a:off x="-155986" y="93063"/>
            <a:ext cx="12468113" cy="5351221"/>
          </a:xfrm>
          <a:prstGeom prst="rect">
            <a:avLst/>
          </a:prstGeom>
          <a:solidFill>
            <a:sysClr val="windowText" lastClr="000000">
              <a:lumMod val="95000"/>
              <a:lumOff val="5000"/>
              <a:alpha val="50000"/>
            </a:sys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9" name="標題 1">
            <a:extLst>
              <a:ext uri="{FF2B5EF4-FFF2-40B4-BE49-F238E27FC236}">
                <a16:creationId xmlns:a16="http://schemas.microsoft.com/office/drawing/2014/main" id="{BAE68F0F-E23C-4909-B0D6-5EC6C48D42D9}"/>
              </a:ext>
            </a:extLst>
          </p:cNvPr>
          <p:cNvSpPr>
            <a:spLocks noGrp="1"/>
          </p:cNvSpPr>
          <p:nvPr>
            <p:ph type="ctrTitle"/>
          </p:nvPr>
        </p:nvSpPr>
        <p:spPr>
          <a:xfrm>
            <a:off x="0" y="3197495"/>
            <a:ext cx="11517007" cy="571116"/>
          </a:xfrm>
        </p:spPr>
        <p:txBody>
          <a:bodyPr>
            <a:noAutofit/>
          </a:bodyP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全新健康及營養產品巡禮</a:t>
            </a:r>
            <a:r>
              <a:rPr lang="en-US" altLang="zh-TW" sz="3200" b="1" dirty="0">
                <a:solidFill>
                  <a:schemeClr val="bg1"/>
                </a:solidFill>
                <a:latin typeface="微軟正黑體" panose="020B0604030504040204" pitchFamily="34" charset="-120"/>
                <a:ea typeface="微軟正黑體" panose="020B0604030504040204" pitchFamily="34" charset="-120"/>
              </a:rPr>
              <a:t/>
            </a:r>
            <a:br>
              <a:rPr lang="en-US" altLang="zh-TW" sz="3200" b="1" dirty="0">
                <a:solidFill>
                  <a:schemeClr val="bg1"/>
                </a:solidFill>
                <a:latin typeface="微軟正黑體" panose="020B0604030504040204" pitchFamily="34" charset="-120"/>
                <a:ea typeface="微軟正黑體" panose="020B0604030504040204" pitchFamily="34" charset="-120"/>
              </a:rPr>
            </a:br>
            <a:r>
              <a:rPr lang="en-AU" altLang="zh-TW" sz="3200" b="1" dirty="0">
                <a:solidFill>
                  <a:schemeClr val="bg1"/>
                </a:solidFill>
                <a:latin typeface="微軟正黑體" panose="020B0604030504040204" pitchFamily="34" charset="-120"/>
                <a:ea typeface="微軟正黑體" panose="020B0604030504040204" pitchFamily="34" charset="-120"/>
              </a:rPr>
              <a:t>Health and Nutrition New Products Spotlight </a:t>
            </a:r>
            <a:endParaRPr lang="zh-HK"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67428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stretch>
            <a:fillRect/>
          </a:stretch>
        </p:blipFill>
        <p:spPr>
          <a:xfrm>
            <a:off x="1524000" y="884302"/>
            <a:ext cx="8686800" cy="5187437"/>
          </a:xfrm>
          <a:prstGeom prst="rect">
            <a:avLst/>
          </a:prstGeom>
        </p:spPr>
      </p:pic>
    </p:spTree>
    <p:extLst>
      <p:ext uri="{BB962C8B-B14F-4D97-AF65-F5344CB8AC3E}">
        <p14:creationId xmlns:p14="http://schemas.microsoft.com/office/powerpoint/2010/main" val="3602401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vert="horz" lIns="121920" tIns="60960" rIns="121920" bIns="60960" rtlCol="0">
            <a:normAutofit/>
          </a:bodyPr>
          <a:lstStyle/>
          <a:p>
            <a:pPr>
              <a:buClr>
                <a:schemeClr val="bg1"/>
              </a:buClr>
            </a:pPr>
            <a:r>
              <a:rPr lang="en-US" altLang="zh-TW" sz="3733" dirty="0">
                <a:solidFill>
                  <a:schemeClr val="bg1"/>
                </a:solidFill>
                <a:latin typeface="Calibri" panose="020F0502020204030204" pitchFamily="34" charset="0"/>
                <a:ea typeface="微軟正黑體" panose="020B0604030504040204" pitchFamily="34" charset="-120"/>
              </a:rPr>
              <a:t>In 2016, 32,800 inpatient discharges and deaths were related to coronary heart diseases</a:t>
            </a: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681668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p:cNvPicPr>
            <a:picLocks noChangeAspect="1"/>
          </p:cNvPicPr>
          <p:nvPr/>
        </p:nvPicPr>
        <p:blipFill>
          <a:blip r:embed="rId2"/>
          <a:stretch>
            <a:fillRect/>
          </a:stretch>
        </p:blipFill>
        <p:spPr>
          <a:xfrm>
            <a:off x="2399421" y="685801"/>
            <a:ext cx="7354180" cy="5756431"/>
          </a:xfrm>
          <a:prstGeom prst="rect">
            <a:avLst/>
          </a:prstGeom>
        </p:spPr>
      </p:pic>
    </p:spTree>
    <p:extLst>
      <p:ext uri="{BB962C8B-B14F-4D97-AF65-F5344CB8AC3E}">
        <p14:creationId xmlns:p14="http://schemas.microsoft.com/office/powerpoint/2010/main" val="1743265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vert="horz" lIns="121920" tIns="60960" rIns="121920" bIns="60960" rtlCol="0">
            <a:normAutofit/>
          </a:bodyPr>
          <a:lstStyle/>
          <a:p>
            <a:pPr marL="0" indent="0">
              <a:buClr>
                <a:schemeClr val="bg1"/>
              </a:buClr>
              <a:buNone/>
            </a:pPr>
            <a:r>
              <a:rPr lang="en-US" altLang="zh-TW" sz="4267" dirty="0">
                <a:solidFill>
                  <a:schemeClr val="bg1"/>
                </a:solidFill>
                <a:latin typeface="Calibri" panose="020F0502020204030204" pitchFamily="34" charset="0"/>
                <a:ea typeface="微軟正黑體" panose="020B0604030504040204" pitchFamily="34" charset="-120"/>
              </a:rPr>
              <a:t>In 2016, the number of deaths were 4,032, accounting for 8.6% of all registered deaths. </a:t>
            </a:r>
          </a:p>
          <a:p>
            <a:pPr>
              <a:buClr>
                <a:schemeClr val="bg1"/>
              </a:buClr>
            </a:pPr>
            <a:endParaRPr lang="zh-TW" altLang="en-US" sz="4267" dirty="0">
              <a:solidFill>
                <a:schemeClr val="bg1"/>
              </a:solidFill>
              <a:latin typeface="Calibri" panose="020F0502020204030204" pitchFamily="34" charset="0"/>
              <a:ea typeface="微軟正黑體" panose="020B0604030504040204" pitchFamily="34" charset="-120"/>
            </a:endParaRPr>
          </a:p>
          <a:p>
            <a:pPr>
              <a:buClr>
                <a:schemeClr val="bg1"/>
              </a:buClr>
            </a:pPr>
            <a:endParaRPr lang="zh-HK" altLang="en-US" sz="4267"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740355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p:cNvPicPr>
            <a:picLocks noGrp="1" noChangeAspect="1"/>
          </p:cNvPicPr>
          <p:nvPr>
            <p:ph idx="1"/>
          </p:nvPr>
        </p:nvPicPr>
        <p:blipFill>
          <a:blip r:embed="rId2"/>
          <a:stretch>
            <a:fillRect/>
          </a:stretch>
        </p:blipFill>
        <p:spPr>
          <a:xfrm>
            <a:off x="2540001" y="685800"/>
            <a:ext cx="7235793" cy="5768157"/>
          </a:xfrm>
          <a:prstGeom prst="rect">
            <a:avLst/>
          </a:prstGeom>
        </p:spPr>
      </p:pic>
    </p:spTree>
    <p:extLst>
      <p:ext uri="{BB962C8B-B14F-4D97-AF65-F5344CB8AC3E}">
        <p14:creationId xmlns:p14="http://schemas.microsoft.com/office/powerpoint/2010/main" val="867902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vert="horz" lIns="121920" tIns="60960" rIns="121920" bIns="60960" rtlCol="0">
            <a:normAutofit/>
          </a:bodyPr>
          <a:lstStyle/>
          <a:p>
            <a:pPr>
              <a:buClr>
                <a:schemeClr val="bg1"/>
              </a:buClr>
            </a:pPr>
            <a:r>
              <a:rPr lang="en-US" altLang="zh-TW" sz="3733" dirty="0">
                <a:solidFill>
                  <a:schemeClr val="bg1"/>
                </a:solidFill>
                <a:latin typeface="Calibri" panose="020F0502020204030204" pitchFamily="34" charset="0"/>
                <a:ea typeface="微軟正黑體" panose="020B0604030504040204" pitchFamily="34" charset="-120"/>
              </a:rPr>
              <a:t>The overall age-standardized death rate of coronary heart diseases showed a slight decreasing trend in recent years.</a:t>
            </a: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1171742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p:cNvPicPr>
            <a:picLocks noGrp="1" noChangeAspect="1"/>
          </p:cNvPicPr>
          <p:nvPr>
            <p:ph idx="1"/>
          </p:nvPr>
        </p:nvPicPr>
        <p:blipFill>
          <a:blip r:embed="rId2"/>
          <a:stretch>
            <a:fillRect/>
          </a:stretch>
        </p:blipFill>
        <p:spPr>
          <a:xfrm>
            <a:off x="2133601" y="641097"/>
            <a:ext cx="7898012" cy="5876121"/>
          </a:xfrm>
          <a:prstGeom prst="rect">
            <a:avLst/>
          </a:prstGeom>
        </p:spPr>
      </p:pic>
    </p:spTree>
    <p:extLst>
      <p:ext uri="{BB962C8B-B14F-4D97-AF65-F5344CB8AC3E}">
        <p14:creationId xmlns:p14="http://schemas.microsoft.com/office/powerpoint/2010/main" val="138371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600" y="1600200"/>
            <a:ext cx="9753600" cy="3840163"/>
          </a:xfrm>
        </p:spPr>
        <p:txBody>
          <a:bodyPr vert="horz" lIns="121920" tIns="60960" rIns="121920" bIns="60960" rtlCol="0">
            <a:normAutofit/>
          </a:bodyPr>
          <a:lstStyle/>
          <a:p>
            <a:pPr>
              <a:buClr>
                <a:schemeClr val="bg1"/>
              </a:buClr>
            </a:pPr>
            <a:r>
              <a:rPr lang="en-US" altLang="zh-TW" sz="3733" b="1" dirty="0">
                <a:solidFill>
                  <a:schemeClr val="bg1"/>
                </a:solidFill>
                <a:latin typeface="Calibri" panose="020F0502020204030204" pitchFamily="34" charset="0"/>
                <a:ea typeface="微軟正黑體" panose="020B0604030504040204" pitchFamily="34" charset="-120"/>
              </a:rPr>
              <a:t>Causes</a:t>
            </a:r>
            <a:endParaRPr lang="zh-TW" altLang="en-US" sz="3733" b="1" dirty="0">
              <a:solidFill>
                <a:schemeClr val="bg1"/>
              </a:solidFill>
              <a:latin typeface="Calibri" panose="020F0502020204030204" pitchFamily="34" charset="0"/>
              <a:ea typeface="微軟正黑體" panose="020B0604030504040204" pitchFamily="34" charset="-120"/>
            </a:endParaRPr>
          </a:p>
          <a:p>
            <a:pPr lvl="1"/>
            <a:r>
              <a:rPr lang="en-US" altLang="zh-TW" sz="3733" dirty="0">
                <a:solidFill>
                  <a:schemeClr val="bg1"/>
                </a:solidFill>
                <a:latin typeface="Calibri" panose="020F0502020204030204" pitchFamily="34" charset="0"/>
                <a:ea typeface="微軟正黑體" panose="020B0604030504040204" pitchFamily="34" charset="-120"/>
              </a:rPr>
              <a:t>As one grows older, fatty tissue deposits as plaques on the inside walls of arteries. This becomes thicker and thicker so that the </a:t>
            </a:r>
            <a:r>
              <a:rPr lang="en-US" altLang="zh-TW" sz="3733" dirty="0" err="1">
                <a:solidFill>
                  <a:schemeClr val="bg1"/>
                </a:solidFill>
                <a:latin typeface="Calibri" panose="020F0502020204030204" pitchFamily="34" charset="0"/>
                <a:ea typeface="微軟正黑體" panose="020B0604030504040204" pitchFamily="34" charset="-120"/>
              </a:rPr>
              <a:t>humen</a:t>
            </a:r>
            <a:r>
              <a:rPr lang="en-US" altLang="zh-TW" sz="3733" dirty="0">
                <a:solidFill>
                  <a:schemeClr val="bg1"/>
                </a:solidFill>
                <a:latin typeface="Calibri" panose="020F0502020204030204" pitchFamily="34" charset="0"/>
                <a:ea typeface="微軟正黑體" panose="020B0604030504040204" pitchFamily="34" charset="-120"/>
              </a:rPr>
              <a:t> of arteries becomes narrowed. This process is termed atherosclerosis.</a:t>
            </a:r>
            <a:endParaRPr lang="zh-TW" altLang="en-US" sz="3733" dirty="0">
              <a:solidFill>
                <a:schemeClr val="bg1"/>
              </a:solidFill>
              <a:latin typeface="Calibri" panose="020F0502020204030204" pitchFamily="34" charset="0"/>
              <a:ea typeface="微軟正黑體" panose="020B0604030504040204" pitchFamily="34" charset="-120"/>
            </a:endParaRPr>
          </a:p>
          <a:p>
            <a:pPr>
              <a:buClr>
                <a:schemeClr val="bg1"/>
              </a:buClr>
            </a:pPr>
            <a:endParaRPr lang="zh-HK" altLang="en-US" sz="3733"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5591944" y="4797152"/>
            <a:ext cx="4810125" cy="1847851"/>
          </a:xfrm>
          <a:prstGeom prst="rect">
            <a:avLst/>
          </a:prstGeom>
        </p:spPr>
      </p:pic>
    </p:spTree>
    <p:extLst>
      <p:ext uri="{BB962C8B-B14F-4D97-AF65-F5344CB8AC3E}">
        <p14:creationId xmlns:p14="http://schemas.microsoft.com/office/powerpoint/2010/main" val="3731883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buClr>
                <a:schemeClr val="bg1"/>
              </a:buClr>
            </a:pPr>
            <a:r>
              <a:rPr lang="en-US" altLang="zh-TW" sz="3733" dirty="0">
                <a:solidFill>
                  <a:schemeClr val="bg1"/>
                </a:solidFill>
                <a:latin typeface="Calibri" panose="020F0502020204030204" pitchFamily="34" charset="0"/>
                <a:ea typeface="微軟正黑體" panose="020B0604030504040204" pitchFamily="34" charset="-120"/>
              </a:rPr>
              <a:t>If the coronary artery is affected, there will be reduced blood supply to the heart, causing coronary heart disease. If the wall of the plaque ruptures, blood clots will be formed in the arteries. This will lead to blockage of the arteries and result in a heart attack.</a:t>
            </a:r>
            <a:endParaRPr lang="zh-TW" altLang="en-US" sz="3733" dirty="0">
              <a:solidFill>
                <a:schemeClr val="bg1"/>
              </a:solidFill>
              <a:latin typeface="Calibri" panose="020F0502020204030204" pitchFamily="34" charset="0"/>
              <a:ea typeface="微軟正黑體" panose="020B0604030504040204" pitchFamily="34" charset="-120"/>
            </a:endParaRPr>
          </a:p>
          <a:p>
            <a:pPr>
              <a:buClr>
                <a:schemeClr val="bg1"/>
              </a:buClr>
            </a:pP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09300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600" y="1905000"/>
            <a:ext cx="9956800" cy="3840163"/>
          </a:xfrm>
        </p:spPr>
        <p:txBody>
          <a:bodyPr>
            <a:noAutofit/>
          </a:bodyPr>
          <a:lstStyle/>
          <a:p>
            <a:pPr marL="0" indent="0">
              <a:buNone/>
            </a:pPr>
            <a:r>
              <a:rPr lang="en-US" altLang="zh-TW" sz="3733" b="1" dirty="0">
                <a:solidFill>
                  <a:schemeClr val="bg1"/>
                </a:solidFill>
                <a:latin typeface="Calibri" panose="020F0502020204030204" pitchFamily="34" charset="0"/>
                <a:ea typeface="微軟正黑體" panose="020B0604030504040204" pitchFamily="34" charset="-120"/>
              </a:rPr>
              <a:t>Symptoms and Signs</a:t>
            </a:r>
            <a:endParaRPr lang="zh-TW" altLang="en-US" sz="3733" b="1" dirty="0">
              <a:solidFill>
                <a:schemeClr val="bg1"/>
              </a:solidFill>
              <a:latin typeface="Calibri" panose="020F0502020204030204" pitchFamily="34" charset="0"/>
              <a:ea typeface="微軟正黑體" panose="020B0604030504040204" pitchFamily="34" charset="-120"/>
            </a:endParaRPr>
          </a:p>
          <a:p>
            <a:r>
              <a:rPr lang="en-US" altLang="zh-TW" sz="3733" dirty="0">
                <a:solidFill>
                  <a:schemeClr val="bg1"/>
                </a:solidFill>
                <a:latin typeface="Calibri" panose="020F0502020204030204" pitchFamily="34" charset="0"/>
                <a:ea typeface="微軟正黑體" panose="020B0604030504040204" pitchFamily="34" charset="-120"/>
              </a:rPr>
              <a:t>Sudden death without any previous symptoms. About 10% of patients with coronary heart disease do not have symptoms and only present as sudden death.</a:t>
            </a:r>
            <a:endParaRPr lang="zh-TW" altLang="en-US" sz="3733" dirty="0">
              <a:solidFill>
                <a:schemeClr val="bg1"/>
              </a:solidFill>
              <a:latin typeface="Calibri" panose="020F0502020204030204" pitchFamily="34" charset="0"/>
              <a:ea typeface="微軟正黑體" panose="020B0604030504040204" pitchFamily="34" charset="-120"/>
            </a:endParaRPr>
          </a:p>
          <a:p>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573280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482600"/>
            <a:ext cx="7035800" cy="5588000"/>
            <a:chOff x="76200" y="133350"/>
            <a:chExt cx="5276850" cy="4191000"/>
          </a:xfrm>
        </p:grpSpPr>
        <p:grpSp>
          <p:nvGrpSpPr>
            <p:cNvPr id="7" name="Group 6"/>
            <p:cNvGrpSpPr/>
            <p:nvPr/>
          </p:nvGrpSpPr>
          <p:grpSpPr>
            <a:xfrm>
              <a:off x="76200" y="133350"/>
              <a:ext cx="5276850" cy="981075"/>
              <a:chOff x="76200" y="133350"/>
              <a:chExt cx="5276850" cy="981075"/>
            </a:xfrm>
          </p:grpSpPr>
          <p:pic>
            <p:nvPicPr>
              <p:cNvPr id="4" name="Picture 3"/>
              <p:cNvPicPr>
                <a:picLocks noChangeAspect="1"/>
              </p:cNvPicPr>
              <p:nvPr/>
            </p:nvPicPr>
            <p:blipFill>
              <a:blip r:embed="rId3"/>
              <a:stretch>
                <a:fillRect/>
              </a:stretch>
            </p:blipFill>
            <p:spPr>
              <a:xfrm>
                <a:off x="76200" y="133350"/>
                <a:ext cx="5276850" cy="981075"/>
              </a:xfrm>
              <a:prstGeom prst="rect">
                <a:avLst/>
              </a:prstGeom>
              <a:scene3d>
                <a:camera prst="orthographicFront"/>
                <a:lightRig rig="threePt" dir="t"/>
              </a:scene3d>
              <a:sp3d>
                <a:bevelT/>
              </a:sp3d>
            </p:spPr>
          </p:pic>
          <p:pic>
            <p:nvPicPr>
              <p:cNvPr id="6" name="Picture 5"/>
              <p:cNvPicPr>
                <a:picLocks noChangeAspect="1"/>
              </p:cNvPicPr>
              <p:nvPr/>
            </p:nvPicPr>
            <p:blipFill>
              <a:blip r:embed="rId4"/>
              <a:stretch>
                <a:fillRect/>
              </a:stretch>
            </p:blipFill>
            <p:spPr>
              <a:xfrm>
                <a:off x="3716564" y="523875"/>
                <a:ext cx="1600200" cy="590550"/>
              </a:xfrm>
              <a:prstGeom prst="rect">
                <a:avLst/>
              </a:prstGeom>
              <a:scene3d>
                <a:camera prst="orthographicFront"/>
                <a:lightRig rig="threePt" dir="t"/>
              </a:scene3d>
              <a:sp3d>
                <a:bevelT/>
              </a:sp3d>
            </p:spPr>
          </p:pic>
        </p:grpSp>
        <p:pic>
          <p:nvPicPr>
            <p:cNvPr id="8" name="Picture 7"/>
            <p:cNvPicPr>
              <a:picLocks noChangeAspect="1"/>
            </p:cNvPicPr>
            <p:nvPr/>
          </p:nvPicPr>
          <p:blipFill>
            <a:blip r:embed="rId5"/>
            <a:stretch>
              <a:fillRect/>
            </a:stretch>
          </p:blipFill>
          <p:spPr>
            <a:xfrm>
              <a:off x="76200" y="1208319"/>
              <a:ext cx="5276850" cy="3116031"/>
            </a:xfrm>
            <a:prstGeom prst="rect">
              <a:avLst/>
            </a:prstGeom>
            <a:scene3d>
              <a:camera prst="orthographicFront"/>
              <a:lightRig rig="threePt" dir="t"/>
            </a:scene3d>
            <a:sp3d>
              <a:bevelT/>
            </a:sp3d>
          </p:spPr>
        </p:pic>
      </p:grpSp>
      <p:sp>
        <p:nvSpPr>
          <p:cNvPr id="10" name="TextBox 9"/>
          <p:cNvSpPr txBox="1"/>
          <p:nvPr/>
        </p:nvSpPr>
        <p:spPr>
          <a:xfrm>
            <a:off x="406400" y="6453506"/>
            <a:ext cx="7823200" cy="297454"/>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itchFamily="34" charset="0"/>
                <a:ea typeface="+mn-ea"/>
                <a:cs typeface="+mn-cs"/>
              </a:rPr>
              <a:t>Source: https://hk.finance.appledaily.com/finance/realtime/article/20180709/58420866</a:t>
            </a:r>
          </a:p>
        </p:txBody>
      </p:sp>
      <p:sp>
        <p:nvSpPr>
          <p:cNvPr id="12" name="TextBox 11"/>
          <p:cNvSpPr txBox="1"/>
          <p:nvPr/>
        </p:nvSpPr>
        <p:spPr>
          <a:xfrm>
            <a:off x="7823200" y="1718707"/>
            <a:ext cx="3759200" cy="4524315"/>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[SURVEY] The Health Condition of the People in Hong Kong Ranked the Second Last. </a:t>
            </a: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1980s and 1990s are the Most Stressful Group.</a:t>
            </a:r>
          </a:p>
        </p:txBody>
      </p:sp>
      <p:sp>
        <p:nvSpPr>
          <p:cNvPr id="13" name="Rectangle 12"/>
          <p:cNvSpPr/>
          <p:nvPr/>
        </p:nvSpPr>
        <p:spPr>
          <a:xfrm>
            <a:off x="1219200" y="2209800"/>
            <a:ext cx="5486400" cy="304800"/>
          </a:xfrm>
          <a:prstGeom prst="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385838" y="2656107"/>
            <a:ext cx="6827761" cy="569692"/>
          </a:xfrm>
          <a:prstGeom prst="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666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a:xfrm>
            <a:off x="838200" y="1803400"/>
            <a:ext cx="10515600" cy="4351339"/>
          </a:xfrm>
        </p:spPr>
        <p:txBody>
          <a:bodyPr>
            <a:normAutofit/>
          </a:bodyPr>
          <a:lstStyle/>
          <a:p>
            <a:pPr>
              <a:buClr>
                <a:schemeClr val="bg1"/>
              </a:buClr>
            </a:pPr>
            <a:r>
              <a:rPr lang="en-US" altLang="zh-TW" sz="3733" b="1" dirty="0">
                <a:solidFill>
                  <a:schemeClr val="bg1"/>
                </a:solidFill>
                <a:latin typeface="Calibri" panose="020F0502020204030204" pitchFamily="34" charset="0"/>
                <a:ea typeface="微軟正黑體" panose="020B0604030504040204" pitchFamily="34" charset="-120"/>
              </a:rPr>
              <a:t>Some people may have the following symptoms</a:t>
            </a:r>
            <a:endParaRPr lang="zh-TW" altLang="en-US" sz="3733" b="1" dirty="0">
              <a:solidFill>
                <a:schemeClr val="bg1"/>
              </a:solidFill>
              <a:latin typeface="Calibri" panose="020F0502020204030204" pitchFamily="34" charset="0"/>
              <a:ea typeface="微軟正黑體" panose="020B0604030504040204" pitchFamily="34" charset="-120"/>
            </a:endParaRPr>
          </a:p>
          <a:p>
            <a:pPr lvl="0">
              <a:buClr>
                <a:schemeClr val="bg1"/>
              </a:buClr>
            </a:pPr>
            <a:r>
              <a:rPr lang="en-US" altLang="zh-TW" sz="3733" b="1" dirty="0">
                <a:solidFill>
                  <a:schemeClr val="bg1"/>
                </a:solidFill>
                <a:latin typeface="Calibri" panose="020F0502020204030204" pitchFamily="34" charset="0"/>
                <a:ea typeface="微軟正黑體" panose="020B0604030504040204" pitchFamily="34" charset="-120"/>
              </a:rPr>
              <a:t>Angina – </a:t>
            </a:r>
            <a:r>
              <a:rPr lang="en-US" altLang="zh-TW" sz="3733" dirty="0">
                <a:solidFill>
                  <a:schemeClr val="bg1"/>
                </a:solidFill>
                <a:latin typeface="Calibri" panose="020F0502020204030204" pitchFamily="34" charset="0"/>
                <a:ea typeface="微軟正黑體" panose="020B0604030504040204" pitchFamily="34" charset="-120"/>
              </a:rPr>
              <a:t>Constricting chest pain. It usually occurs under physical exertion e.g. while doing exercise, brisk walking or under emotional stress.</a:t>
            </a:r>
            <a:endParaRPr lang="zh-TW" altLang="en-US" sz="3733" dirty="0">
              <a:solidFill>
                <a:schemeClr val="bg1"/>
              </a:solidFill>
              <a:latin typeface="Calibri" panose="020F0502020204030204" pitchFamily="34" charset="0"/>
              <a:ea typeface="微軟正黑體" panose="020B0604030504040204" pitchFamily="34" charset="-120"/>
            </a:endParaRPr>
          </a:p>
          <a:p>
            <a:pPr>
              <a:buClr>
                <a:schemeClr val="bg1"/>
              </a:buClr>
            </a:pPr>
            <a:endParaRPr lang="zh-HK" altLang="en-US" sz="3733"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7032105" y="4077072"/>
            <a:ext cx="3052564" cy="2277683"/>
          </a:xfrm>
          <a:prstGeom prst="rect">
            <a:avLst/>
          </a:prstGeom>
        </p:spPr>
      </p:pic>
    </p:spTree>
    <p:extLst>
      <p:ext uri="{BB962C8B-B14F-4D97-AF65-F5344CB8AC3E}">
        <p14:creationId xmlns:p14="http://schemas.microsoft.com/office/powerpoint/2010/main" val="3293515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a:xfrm>
            <a:off x="838200" y="1803400"/>
            <a:ext cx="10515600" cy="4351339"/>
          </a:xfrm>
        </p:spPr>
        <p:txBody>
          <a:bodyPr>
            <a:normAutofit/>
          </a:bodyPr>
          <a:lstStyle/>
          <a:p>
            <a:pPr lvl="0">
              <a:buClr>
                <a:schemeClr val="bg1"/>
              </a:buClr>
            </a:pPr>
            <a:r>
              <a:rPr lang="en-US" altLang="zh-TW" sz="4267" b="1" dirty="0">
                <a:solidFill>
                  <a:schemeClr val="bg1"/>
                </a:solidFill>
                <a:latin typeface="Calibri" panose="020F0502020204030204" pitchFamily="34" charset="0"/>
                <a:ea typeface="微軟正黑體" panose="020B0604030504040204" pitchFamily="34" charset="-120"/>
              </a:rPr>
              <a:t>Acute myocardial infarction (heart attack) </a:t>
            </a:r>
            <a:endParaRPr lang="zh-TW" altLang="en-US" sz="4267" b="1" dirty="0">
              <a:solidFill>
                <a:schemeClr val="bg1"/>
              </a:solidFill>
              <a:latin typeface="Calibri" panose="020F0502020204030204" pitchFamily="34" charset="0"/>
              <a:ea typeface="微軟正黑體" panose="020B0604030504040204" pitchFamily="34" charset="-120"/>
            </a:endParaRPr>
          </a:p>
          <a:p>
            <a:pPr lvl="1">
              <a:buClr>
                <a:schemeClr val="bg1"/>
              </a:buClr>
            </a:pPr>
            <a:r>
              <a:rPr lang="en-US" altLang="zh-TW" sz="3733" dirty="0">
                <a:solidFill>
                  <a:schemeClr val="bg1"/>
                </a:solidFill>
                <a:latin typeface="Calibri" panose="020F0502020204030204" pitchFamily="34" charset="0"/>
                <a:ea typeface="微軟正黑體" panose="020B0604030504040204" pitchFamily="34" charset="-120"/>
              </a:rPr>
              <a:t>Sudden onset of severe chest pain </a:t>
            </a:r>
            <a:r>
              <a:rPr lang="en-US" altLang="zh-TW" sz="3733" dirty="0" err="1">
                <a:solidFill>
                  <a:schemeClr val="bg1"/>
                </a:solidFill>
                <a:latin typeface="Calibri" panose="020F0502020204030204" pitchFamily="34" charset="0"/>
                <a:ea typeface="微軟正黑體" panose="020B0604030504040204" pitchFamily="34" charset="-120"/>
              </a:rPr>
              <a:t>tha</a:t>
            </a:r>
            <a:r>
              <a:rPr lang="en-US" altLang="zh-TW" sz="3733" dirty="0">
                <a:solidFill>
                  <a:schemeClr val="bg1"/>
                </a:solidFill>
                <a:latin typeface="Calibri" panose="020F0502020204030204" pitchFamily="34" charset="0"/>
                <a:ea typeface="微軟正黑體" panose="020B0604030504040204" pitchFamily="34" charset="-120"/>
              </a:rPr>
              <a:t> </a:t>
            </a:r>
            <a:r>
              <a:rPr lang="en-US" altLang="zh-TW" sz="3733" dirty="0" err="1">
                <a:solidFill>
                  <a:schemeClr val="bg1"/>
                </a:solidFill>
                <a:latin typeface="Calibri" panose="020F0502020204030204" pitchFamily="34" charset="0"/>
                <a:ea typeface="微軟正黑體" panose="020B0604030504040204" pitchFamily="34" charset="-120"/>
              </a:rPr>
              <a:t>tmay</a:t>
            </a:r>
            <a:r>
              <a:rPr lang="en-US" altLang="zh-TW" sz="3733" dirty="0">
                <a:solidFill>
                  <a:schemeClr val="bg1"/>
                </a:solidFill>
                <a:latin typeface="Calibri" panose="020F0502020204030204" pitchFamily="34" charset="0"/>
                <a:ea typeface="微軟正黑體" panose="020B0604030504040204" pitchFamily="34" charset="-120"/>
              </a:rPr>
              <a:t> radiate to the neck, arm or jaw. The patient may develop profuse sweating, shortness of breath, nausea and vomiting or even pass out.</a:t>
            </a:r>
            <a:endParaRPr lang="zh-TW" altLang="en-US" sz="3733" dirty="0">
              <a:solidFill>
                <a:schemeClr val="bg1"/>
              </a:solidFill>
              <a:latin typeface="Calibri" panose="020F0502020204030204" pitchFamily="34" charset="0"/>
              <a:ea typeface="微軟正黑體" panose="020B0604030504040204" pitchFamily="34" charset="-120"/>
            </a:endParaRPr>
          </a:p>
          <a:p>
            <a:pPr>
              <a:buClr>
                <a:schemeClr val="bg1"/>
              </a:buClr>
            </a:pPr>
            <a:endParaRPr lang="zh-HK" altLang="en-US" sz="4267"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7570216" y="4577523"/>
            <a:ext cx="3605784" cy="2038053"/>
          </a:xfrm>
          <a:prstGeom prst="rect">
            <a:avLst/>
          </a:prstGeom>
        </p:spPr>
      </p:pic>
    </p:spTree>
    <p:extLst>
      <p:ext uri="{BB962C8B-B14F-4D97-AF65-F5344CB8AC3E}">
        <p14:creationId xmlns:p14="http://schemas.microsoft.com/office/powerpoint/2010/main" val="2379243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2800" y="685800"/>
            <a:ext cx="10363200" cy="3840163"/>
          </a:xfrm>
        </p:spPr>
        <p:txBody>
          <a:bodyPr>
            <a:noAutofit/>
          </a:bodyPr>
          <a:lstStyle/>
          <a:p>
            <a:pPr marL="0" indent="0">
              <a:buNone/>
            </a:pPr>
            <a:r>
              <a:rPr lang="en-US" altLang="zh-TW" sz="3733" dirty="0">
                <a:solidFill>
                  <a:schemeClr val="bg1"/>
                </a:solidFill>
                <a:latin typeface="Calibri" panose="020F0502020204030204" pitchFamily="34" charset="0"/>
                <a:ea typeface="微軟正黑體" panose="020B0604030504040204" pitchFamily="34" charset="-120"/>
              </a:rPr>
              <a:t>Risk factors for coronary heart disease include:</a:t>
            </a:r>
            <a:endParaRPr lang="zh-TW" altLang="en-US" sz="3733" dirty="0">
              <a:solidFill>
                <a:schemeClr val="bg1"/>
              </a:solidFill>
              <a:latin typeface="Calibri" panose="020F0502020204030204" pitchFamily="34" charset="0"/>
              <a:ea typeface="微軟正黑體" panose="020B0604030504040204" pitchFamily="34" charset="-120"/>
            </a:endParaRPr>
          </a:p>
          <a:p>
            <a:r>
              <a:rPr lang="en-US" altLang="zh-TW" sz="3733" dirty="0">
                <a:solidFill>
                  <a:schemeClr val="bg1"/>
                </a:solidFill>
                <a:latin typeface="Calibri" panose="020F0502020204030204" pitchFamily="34" charset="0"/>
                <a:ea typeface="微軟正黑體" panose="020B0604030504040204" pitchFamily="34" charset="-120"/>
              </a:rPr>
              <a:t>High blood pressure</a:t>
            </a:r>
          </a:p>
          <a:p>
            <a:r>
              <a:rPr lang="en-US" altLang="zh-TW" sz="3733" dirty="0">
                <a:solidFill>
                  <a:schemeClr val="bg1"/>
                </a:solidFill>
                <a:latin typeface="Calibri" panose="020F0502020204030204" pitchFamily="34" charset="0"/>
                <a:ea typeface="微軟正黑體" panose="020B0604030504040204" pitchFamily="34" charset="-120"/>
              </a:rPr>
              <a:t>High blood cholesterol</a:t>
            </a:r>
          </a:p>
          <a:p>
            <a:r>
              <a:rPr lang="en-US" altLang="zh-TW" sz="3733" dirty="0" err="1">
                <a:solidFill>
                  <a:schemeClr val="bg1"/>
                </a:solidFill>
                <a:latin typeface="Calibri" panose="020F0502020204030204" pitchFamily="34" charset="0"/>
                <a:ea typeface="微軟正黑體" panose="020B0604030504040204" pitchFamily="34" charset="-120"/>
              </a:rPr>
              <a:t>Smokinig</a:t>
            </a:r>
            <a:endParaRPr lang="en-US" altLang="zh-TW" sz="3733" dirty="0">
              <a:solidFill>
                <a:schemeClr val="bg1"/>
              </a:solidFill>
              <a:latin typeface="Calibri" panose="020F0502020204030204" pitchFamily="34" charset="0"/>
              <a:ea typeface="微軟正黑體" panose="020B0604030504040204" pitchFamily="34" charset="-120"/>
            </a:endParaRPr>
          </a:p>
          <a:p>
            <a:r>
              <a:rPr lang="en-US" altLang="zh-TW" sz="3733" dirty="0">
                <a:solidFill>
                  <a:schemeClr val="bg1"/>
                </a:solidFill>
                <a:latin typeface="Calibri" panose="020F0502020204030204" pitchFamily="34" charset="0"/>
                <a:ea typeface="微軟正黑體" panose="020B0604030504040204" pitchFamily="34" charset="-120"/>
              </a:rPr>
              <a:t>Family history of coronary heart disease</a:t>
            </a:r>
            <a:endParaRPr lang="zh-TW" altLang="en-US" sz="3733" dirty="0">
              <a:solidFill>
                <a:schemeClr val="bg1"/>
              </a:solidFill>
              <a:latin typeface="Calibri" panose="020F0502020204030204" pitchFamily="34" charset="0"/>
              <a:ea typeface="微軟正黑體" panose="020B0604030504040204" pitchFamily="34" charset="-120"/>
            </a:endParaRPr>
          </a:p>
          <a:p>
            <a:r>
              <a:rPr lang="en-US" altLang="zh-TW" sz="3733" dirty="0">
                <a:solidFill>
                  <a:schemeClr val="bg1"/>
                </a:solidFill>
                <a:latin typeface="Calibri" panose="020F0502020204030204" pitchFamily="34" charset="0"/>
                <a:ea typeface="微軟正黑體" panose="020B0604030504040204" pitchFamily="34" charset="-120"/>
              </a:rPr>
              <a:t>Obesity or Diabetes mellitus</a:t>
            </a:r>
          </a:p>
          <a:p>
            <a:r>
              <a:rPr lang="en-US" altLang="zh-HK" sz="3733" dirty="0">
                <a:solidFill>
                  <a:schemeClr val="bg1"/>
                </a:solidFill>
                <a:latin typeface="Calibri" panose="020F0502020204030204" pitchFamily="34" charset="0"/>
                <a:ea typeface="微軟正黑體" panose="020B0604030504040204" pitchFamily="34" charset="-120"/>
              </a:rPr>
              <a:t>Lack of exercise</a:t>
            </a:r>
          </a:p>
          <a:p>
            <a:r>
              <a:rPr lang="en-US" altLang="zh-HK" sz="3733" dirty="0">
                <a:solidFill>
                  <a:schemeClr val="bg1"/>
                </a:solidFill>
                <a:latin typeface="Calibri" panose="020F0502020204030204" pitchFamily="34" charset="0"/>
                <a:ea typeface="微軟正黑體" panose="020B0604030504040204" pitchFamily="34" charset="-120"/>
              </a:rPr>
              <a:t>Chronic stress</a:t>
            </a: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052624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lgn="just"/>
            <a:r>
              <a:rPr lang="en-US" altLang="zh-HK" sz="3733" dirty="0" err="1">
                <a:solidFill>
                  <a:schemeClr val="bg1"/>
                </a:solidFill>
                <a:latin typeface="Calibri" panose="020F0502020204030204" pitchFamily="34" charset="0"/>
                <a:ea typeface="微軟正黑體" panose="020B0604030504040204" pitchFamily="34" charset="-120"/>
                <a:cs typeface="SimSun" panose="02010600030101010101" pitchFamily="2" charset="-122"/>
              </a:rPr>
              <a:t>Choleseterol</a:t>
            </a: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 is an important part of a healthy body as it is important for cell membrane and hormone production.</a:t>
            </a:r>
          </a:p>
          <a:p>
            <a:pPr algn="just"/>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Low-density lipoprotein (LDL) is often referred to as “bad” cholesterol, while high-density lipoprotein (HDL) is “good” cholesterol. Triglycerides are form of fat made in the body.</a:t>
            </a:r>
            <a:endParaRPr lang="zh-TW" altLang="zh-HK" sz="2667"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endParaRPr lang="zh-HK" altLang="en-US" sz="4267"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978729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6399" y="1011237"/>
            <a:ext cx="11050756" cy="3840163"/>
          </a:xfrm>
        </p:spPr>
        <p:txBody>
          <a:bodyPr>
            <a:noAutofit/>
          </a:bodyPr>
          <a:lstStyle/>
          <a:p>
            <a:pPr algn="just"/>
            <a:r>
              <a:rPr lang="en-US" altLang="zh-HK" sz="3200" dirty="0">
                <a:solidFill>
                  <a:schemeClr val="bg1"/>
                </a:solidFill>
                <a:latin typeface="Calibri" panose="020F0502020204030204" pitchFamily="34" charset="0"/>
                <a:ea typeface="微軟正黑體" panose="020B0604030504040204" pitchFamily="34" charset="-120"/>
                <a:cs typeface="SimSun" panose="02010600030101010101" pitchFamily="2" charset="-122"/>
              </a:rPr>
              <a:t>The body naturally produces cholesterol and it can come from food.</a:t>
            </a:r>
          </a:p>
          <a:p>
            <a:pPr algn="just"/>
            <a:r>
              <a:rPr lang="en-US" altLang="zh-TW" sz="3200"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rPr>
              <a:t>Eating saturated fat, trans-fats and dietary cholesterol increases the overall amount of cholesterol in the blood.</a:t>
            </a:r>
          </a:p>
          <a:p>
            <a:pPr algn="just"/>
            <a:r>
              <a:rPr lang="en-US" altLang="zh-TW" sz="3200"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rPr>
              <a:t>Because high cholesterol levels can be dangerous, it is important to maintain healthy levels, both the good and the bad, in the body.</a:t>
            </a:r>
            <a:endParaRPr lang="zh-TW" altLang="zh-HK" sz="3200"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endParaRPr lang="zh-HK" altLang="en-US" sz="4800"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8331201" y="4140200"/>
            <a:ext cx="3024356" cy="2270283"/>
          </a:xfrm>
          <a:prstGeom prst="rect">
            <a:avLst/>
          </a:prstGeom>
        </p:spPr>
      </p:pic>
    </p:spTree>
    <p:extLst>
      <p:ext uri="{BB962C8B-B14F-4D97-AF65-F5344CB8AC3E}">
        <p14:creationId xmlns:p14="http://schemas.microsoft.com/office/powerpoint/2010/main" val="2168470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buClr>
                <a:schemeClr val="bg1"/>
              </a:buClr>
            </a:pPr>
            <a:r>
              <a:rPr lang="en-US" altLang="zh-TW" sz="3733" b="1" dirty="0">
                <a:solidFill>
                  <a:schemeClr val="bg1"/>
                </a:solidFill>
                <a:latin typeface="Calibri" panose="020F0502020204030204" pitchFamily="34" charset="0"/>
                <a:ea typeface="微軟正黑體" panose="020B0604030504040204" pitchFamily="34" charset="-120"/>
              </a:rPr>
              <a:t>Prevention of coronary heart disease</a:t>
            </a:r>
            <a:endParaRPr lang="zh-TW" altLang="en-US" sz="3733" b="1" dirty="0">
              <a:solidFill>
                <a:schemeClr val="bg1"/>
              </a:solidFill>
              <a:latin typeface="Calibri" panose="020F0502020204030204" pitchFamily="34" charset="0"/>
              <a:ea typeface="微軟正黑體" panose="020B0604030504040204" pitchFamily="34" charset="-120"/>
            </a:endParaRPr>
          </a:p>
          <a:p>
            <a:pPr lvl="1">
              <a:buClr>
                <a:schemeClr val="bg1"/>
              </a:buClr>
            </a:pPr>
            <a:r>
              <a:rPr lang="en-US" altLang="zh-TW" sz="3200" dirty="0">
                <a:solidFill>
                  <a:schemeClr val="bg1"/>
                </a:solidFill>
                <a:latin typeface="Calibri" panose="020F0502020204030204" pitchFamily="34" charset="0"/>
                <a:ea typeface="微軟正黑體" panose="020B0604030504040204" pitchFamily="34" charset="-120"/>
              </a:rPr>
              <a:t>Quit smoking and avoid excessive drinking</a:t>
            </a:r>
          </a:p>
          <a:p>
            <a:pPr lvl="1">
              <a:buClr>
                <a:schemeClr val="bg1"/>
              </a:buClr>
            </a:pPr>
            <a:r>
              <a:rPr lang="en-US" altLang="zh-TW" sz="3200" dirty="0">
                <a:solidFill>
                  <a:schemeClr val="bg1"/>
                </a:solidFill>
                <a:latin typeface="Calibri" panose="020F0502020204030204" pitchFamily="34" charset="0"/>
                <a:ea typeface="微軟正黑體" panose="020B0604030504040204" pitchFamily="34" charset="-120"/>
              </a:rPr>
              <a:t>Regular exercise</a:t>
            </a:r>
          </a:p>
          <a:p>
            <a:pPr lvl="1">
              <a:buClr>
                <a:schemeClr val="bg1"/>
              </a:buClr>
            </a:pPr>
            <a:r>
              <a:rPr lang="en-US" altLang="zh-TW" sz="3200" dirty="0">
                <a:solidFill>
                  <a:schemeClr val="bg1"/>
                </a:solidFill>
                <a:latin typeface="Calibri" panose="020F0502020204030204" pitchFamily="34" charset="0"/>
                <a:ea typeface="微軟正黑體" panose="020B0604030504040204" pitchFamily="34" charset="-120"/>
              </a:rPr>
              <a:t>Eat a balanced, low fat diet</a:t>
            </a:r>
          </a:p>
          <a:p>
            <a:pPr lvl="1">
              <a:buClr>
                <a:schemeClr val="bg1"/>
              </a:buClr>
            </a:pPr>
            <a:r>
              <a:rPr lang="en-US" altLang="zh-TW" sz="3200" dirty="0">
                <a:solidFill>
                  <a:schemeClr val="bg1"/>
                </a:solidFill>
                <a:latin typeface="Calibri" panose="020F0502020204030204" pitchFamily="34" charset="0"/>
                <a:ea typeface="微軟正黑體" panose="020B0604030504040204" pitchFamily="34" charset="-120"/>
              </a:rPr>
              <a:t>Avoid overweight and obesity</a:t>
            </a:r>
          </a:p>
          <a:p>
            <a:pPr lvl="1">
              <a:buClr>
                <a:schemeClr val="bg1"/>
              </a:buClr>
            </a:pPr>
            <a:r>
              <a:rPr lang="en-US" altLang="zh-TW" sz="3200" dirty="0">
                <a:solidFill>
                  <a:schemeClr val="bg1"/>
                </a:solidFill>
                <a:latin typeface="Calibri" panose="020F0502020204030204" pitchFamily="34" charset="0"/>
                <a:ea typeface="微軟正黑體" panose="020B0604030504040204" pitchFamily="34" charset="-120"/>
              </a:rPr>
              <a:t>Have a regular life and manage stress</a:t>
            </a:r>
            <a:endParaRPr lang="zh-TW" altLang="en-US" sz="3200" dirty="0">
              <a:solidFill>
                <a:schemeClr val="bg1"/>
              </a:solidFill>
              <a:latin typeface="Calibri" panose="020F0502020204030204" pitchFamily="34" charset="0"/>
              <a:ea typeface="微軟正黑體" panose="020B0604030504040204" pitchFamily="34" charset="-120"/>
            </a:endParaRPr>
          </a:p>
          <a:p>
            <a:pPr>
              <a:buClr>
                <a:schemeClr val="bg1"/>
              </a:buClr>
            </a:pPr>
            <a:endParaRPr lang="zh-TW" altLang="en-US" sz="3733" b="1" dirty="0">
              <a:solidFill>
                <a:schemeClr val="bg1"/>
              </a:solidFill>
              <a:latin typeface="Calibri" panose="020F0502020204030204" pitchFamily="34" charset="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924800" y="4001295"/>
            <a:ext cx="4067944" cy="2766203"/>
          </a:xfrm>
          <a:prstGeom prst="rect">
            <a:avLst/>
          </a:prstGeom>
        </p:spPr>
      </p:pic>
    </p:spTree>
    <p:extLst>
      <p:ext uri="{BB962C8B-B14F-4D97-AF65-F5344CB8AC3E}">
        <p14:creationId xmlns:p14="http://schemas.microsoft.com/office/powerpoint/2010/main" val="440073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buClr>
                <a:schemeClr val="bg1"/>
              </a:buClr>
            </a:pPr>
            <a:r>
              <a:rPr lang="en-US" altLang="zh-HK" sz="3200" b="1" dirty="0">
                <a:solidFill>
                  <a:schemeClr val="bg1"/>
                </a:solidFill>
                <a:latin typeface="Calibri" panose="020F0502020204030204" pitchFamily="34" charset="0"/>
                <a:ea typeface="微軟正黑體" panose="020B0604030504040204" pitchFamily="34" charset="-120"/>
                <a:cs typeface="SimSun" panose="02010600030101010101" pitchFamily="2" charset="-122"/>
              </a:rPr>
              <a:t>Capros</a:t>
            </a:r>
          </a:p>
          <a:p>
            <a:pPr lvl="0">
              <a:buClr>
                <a:schemeClr val="bg1"/>
              </a:buClr>
            </a:pPr>
            <a:r>
              <a:rPr lang="en-US" altLang="zh-TW" sz="3200" dirty="0" err="1">
                <a:solidFill>
                  <a:schemeClr val="bg1"/>
                </a:solidFill>
                <a:latin typeface="Calibri" panose="020F0502020204030204" pitchFamily="34" charset="0"/>
                <a:ea typeface="微軟正黑體" panose="020B0604030504040204" pitchFamily="34" charset="-120"/>
              </a:rPr>
              <a:t>Capros</a:t>
            </a:r>
            <a:r>
              <a:rPr lang="en-US" altLang="zh-TW" sz="3200" dirty="0">
                <a:solidFill>
                  <a:schemeClr val="bg1"/>
                </a:solidFill>
                <a:latin typeface="Calibri" panose="020F0502020204030204" pitchFamily="34" charset="0"/>
                <a:ea typeface="微軟正黑體" panose="020B0604030504040204" pitchFamily="34" charset="-120"/>
              </a:rPr>
              <a:t> is a super antioxidant and an excellent cardiovascular support product, derived from the edible fruits and </a:t>
            </a:r>
            <a:r>
              <a:rPr lang="en-US" altLang="zh-TW" sz="3200" dirty="0" err="1">
                <a:solidFill>
                  <a:schemeClr val="bg1"/>
                </a:solidFill>
                <a:latin typeface="Calibri" panose="020F0502020204030204" pitchFamily="34" charset="0"/>
                <a:ea typeface="微軟正黑體" panose="020B0604030504040204" pitchFamily="34" charset="-120"/>
              </a:rPr>
              <a:t>Phyllanthus</a:t>
            </a:r>
            <a:r>
              <a:rPr lang="en-US" altLang="zh-TW" sz="3200" dirty="0">
                <a:solidFill>
                  <a:schemeClr val="bg1"/>
                </a:solidFill>
                <a:latin typeface="Calibri" panose="020F0502020204030204" pitchFamily="34" charset="0"/>
                <a:ea typeface="微軟正黑體" panose="020B0604030504040204" pitchFamily="34" charset="-120"/>
              </a:rPr>
              <a:t> </a:t>
            </a:r>
            <a:r>
              <a:rPr lang="en-US" altLang="zh-TW" sz="3200" dirty="0" err="1">
                <a:solidFill>
                  <a:schemeClr val="bg1"/>
                </a:solidFill>
                <a:latin typeface="Calibri" panose="020F0502020204030204" pitchFamily="34" charset="0"/>
                <a:ea typeface="微軟正黑體" panose="020B0604030504040204" pitchFamily="34" charset="-120"/>
              </a:rPr>
              <a:t>emblica</a:t>
            </a:r>
            <a:r>
              <a:rPr lang="en-US" altLang="zh-TW" sz="3200" dirty="0">
                <a:solidFill>
                  <a:schemeClr val="bg1"/>
                </a:solidFill>
                <a:latin typeface="Calibri" panose="020F0502020204030204" pitchFamily="34" charset="0"/>
                <a:ea typeface="微軟正黑體" panose="020B0604030504040204" pitchFamily="34" charset="-120"/>
              </a:rPr>
              <a:t>.</a:t>
            </a:r>
          </a:p>
          <a:p>
            <a:pPr lvl="0">
              <a:buClr>
                <a:schemeClr val="bg1"/>
              </a:buClr>
            </a:pPr>
            <a:r>
              <a:rPr lang="en-US" altLang="zh-TW" sz="3200" dirty="0" err="1">
                <a:solidFill>
                  <a:schemeClr val="bg1"/>
                </a:solidFill>
                <a:latin typeface="Calibri" panose="020F0502020204030204" pitchFamily="34" charset="0"/>
                <a:ea typeface="微軟正黑體" panose="020B0604030504040204" pitchFamily="34" charset="-120"/>
              </a:rPr>
              <a:t>Phyllanthus</a:t>
            </a:r>
            <a:r>
              <a:rPr lang="en-US" altLang="zh-TW" sz="3200" dirty="0">
                <a:solidFill>
                  <a:schemeClr val="bg1"/>
                </a:solidFill>
                <a:latin typeface="Calibri" panose="020F0502020204030204" pitchFamily="34" charset="0"/>
                <a:ea typeface="微軟正黑體" panose="020B0604030504040204" pitchFamily="34" charset="-120"/>
              </a:rPr>
              <a:t> </a:t>
            </a:r>
            <a:r>
              <a:rPr lang="en-US" altLang="zh-TW" sz="3200" dirty="0" err="1">
                <a:solidFill>
                  <a:schemeClr val="bg1"/>
                </a:solidFill>
                <a:latin typeface="Calibri" panose="020F0502020204030204" pitchFamily="34" charset="0"/>
                <a:ea typeface="微軟正黑體" panose="020B0604030504040204" pitchFamily="34" charset="-120"/>
              </a:rPr>
              <a:t>emblica</a:t>
            </a:r>
            <a:r>
              <a:rPr lang="en-US" altLang="zh-TW" sz="3200" dirty="0">
                <a:solidFill>
                  <a:schemeClr val="bg1"/>
                </a:solidFill>
                <a:latin typeface="Calibri" panose="020F0502020204030204" pitchFamily="34" charset="0"/>
                <a:ea typeface="微軟正黑體" panose="020B0604030504040204" pitchFamily="34" charset="-120"/>
              </a:rPr>
              <a:t> (Indian gooseberry) is native to India and parts of the Middle East and its fruits have been used in </a:t>
            </a:r>
            <a:r>
              <a:rPr lang="en-US" altLang="zh-TW" sz="3200" dirty="0" err="1">
                <a:solidFill>
                  <a:schemeClr val="bg1"/>
                </a:solidFill>
                <a:latin typeface="Calibri" panose="020F0502020204030204" pitchFamily="34" charset="0"/>
                <a:ea typeface="微軟正黑體" panose="020B0604030504040204" pitchFamily="34" charset="-120"/>
              </a:rPr>
              <a:t>Ayurvedic</a:t>
            </a:r>
            <a:r>
              <a:rPr lang="en-US" altLang="zh-TW" sz="3200" dirty="0">
                <a:solidFill>
                  <a:schemeClr val="bg1"/>
                </a:solidFill>
                <a:latin typeface="Calibri" panose="020F0502020204030204" pitchFamily="34" charset="0"/>
                <a:ea typeface="微軟正黑體" panose="020B0604030504040204" pitchFamily="34" charset="-120"/>
              </a:rPr>
              <a:t> medicine for thousands of years to promote longevity, strengthen the heart and eyes, and boost immunity. </a:t>
            </a:r>
          </a:p>
          <a:p>
            <a:pPr marL="0" indent="0">
              <a:buClr>
                <a:schemeClr val="bg1"/>
              </a:buClr>
              <a:buNone/>
            </a:pPr>
            <a:endParaRPr lang="en-US" altLang="zh-HK" sz="3200" dirty="0">
              <a:solidFill>
                <a:schemeClr val="bg1"/>
              </a:solidFill>
              <a:latin typeface="Calibri" panose="020F0502020204030204" pitchFamily="34" charset="0"/>
              <a:ea typeface="微軟正黑體" panose="020B0604030504040204" pitchFamily="34" charset="-120"/>
              <a:cs typeface="SimSun" panose="02010600030101010101" pitchFamily="2" charset="-122"/>
            </a:endParaRPr>
          </a:p>
          <a:p>
            <a:pPr>
              <a:buClr>
                <a:schemeClr val="bg1"/>
              </a:buClr>
            </a:pPr>
            <a:endParaRPr lang="zh-HK" altLang="en-US" sz="3200"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909077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buClr>
                <a:schemeClr val="bg1"/>
              </a:buClr>
            </a:pP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Although small, the fruits are a nutritious source of vitamins, minerals, amino acids, and a diverse blend of polyphenolic compounds. In fact, the edible fruit tissue contains 160 times the vitamins C of an apple</a:t>
            </a:r>
            <a:endParaRPr lang="zh-TW" altLang="zh-HK" sz="2667"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pPr>
              <a:buClr>
                <a:schemeClr val="bg1"/>
              </a:buClr>
            </a:pPr>
            <a:endParaRPr lang="zh-HK" altLang="en-US" sz="4267"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6816080" y="4185573"/>
            <a:ext cx="3582541" cy="2570299"/>
          </a:xfrm>
          <a:prstGeom prst="rect">
            <a:avLst/>
          </a:prstGeom>
        </p:spPr>
      </p:pic>
    </p:spTree>
    <p:extLst>
      <p:ext uri="{BB962C8B-B14F-4D97-AF65-F5344CB8AC3E}">
        <p14:creationId xmlns:p14="http://schemas.microsoft.com/office/powerpoint/2010/main" val="2237612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r>
              <a:rPr lang="en-US" altLang="zh-HK" sz="3733" dirty="0">
                <a:solidFill>
                  <a:schemeClr val="bg1"/>
                </a:solidFill>
                <a:latin typeface="Calibri" panose="020F0502020204030204" pitchFamily="34" charset="0"/>
                <a:ea typeface="微軟正黑體" panose="020B0604030504040204" pitchFamily="34" charset="-120"/>
              </a:rPr>
              <a:t>Super antioxidant with ORAC value of 47,000 µmoles TE/g</a:t>
            </a:r>
            <a:endParaRPr lang="zh-HK" altLang="en-US" sz="3733"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7097205" y="3132296"/>
            <a:ext cx="3104753" cy="3725704"/>
          </a:xfrm>
          <a:prstGeom prst="rect">
            <a:avLst/>
          </a:prstGeom>
        </p:spPr>
      </p:pic>
    </p:spTree>
    <p:extLst>
      <p:ext uri="{BB962C8B-B14F-4D97-AF65-F5344CB8AC3E}">
        <p14:creationId xmlns:p14="http://schemas.microsoft.com/office/powerpoint/2010/main" val="2122063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marL="342891" indent="-342891" defTabSz="457189">
              <a:lnSpc>
                <a:spcPct val="93000"/>
              </a:lnSpc>
              <a:spcBef>
                <a:spcPct val="0"/>
              </a:spcBef>
              <a:spcAft>
                <a:spcPts val="1425"/>
              </a:spcAft>
              <a:buClr>
                <a:srgbClr val="000000"/>
              </a:buClr>
              <a:buSzPct val="100000"/>
              <a:buNone/>
            </a:pPr>
            <a:r>
              <a:rPr lang="en-US" altLang="zh-TW" sz="3733" dirty="0">
                <a:solidFill>
                  <a:schemeClr val="bg1"/>
                </a:solidFill>
                <a:latin typeface="Calibri" panose="020F0502020204030204" pitchFamily="34" charset="0"/>
                <a:ea typeface="微軟正黑體" panose="020B0604030504040204" pitchFamily="34" charset="-120"/>
                <a:cs typeface="儷黑 Pro"/>
              </a:rPr>
              <a:t>Do studies back up the claims?</a:t>
            </a:r>
          </a:p>
          <a:p>
            <a:endParaRPr lang="zh-HK" altLang="en-US" sz="4267"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3974621" y="2924944"/>
            <a:ext cx="4048095" cy="2304488"/>
          </a:xfrm>
          <a:prstGeom prst="rect">
            <a:avLst/>
          </a:prstGeom>
        </p:spPr>
      </p:pic>
    </p:spTree>
    <p:extLst>
      <p:ext uri="{BB962C8B-B14F-4D97-AF65-F5344CB8AC3E}">
        <p14:creationId xmlns:p14="http://schemas.microsoft.com/office/powerpoint/2010/main" val="55676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0"/>
            <a:ext cx="9956800" cy="1143000"/>
          </a:xfrm>
        </p:spPr>
        <p:txBody>
          <a:bodyPr>
            <a:normAutofit/>
          </a:bodyPr>
          <a:lstStyle/>
          <a:p>
            <a:r>
              <a:rPr lang="en-US" altLang="zh-HK" sz="5333" dirty="0">
                <a:solidFill>
                  <a:schemeClr val="bg1"/>
                </a:solidFill>
                <a:latin typeface="Calibri" pitchFamily="34" charset="0"/>
                <a:ea typeface="華康儷中黑" pitchFamily="49" charset="-120"/>
              </a:rPr>
              <a:t>SUB-OPTIMAL HEALTH</a:t>
            </a:r>
            <a:endParaRPr lang="en-US" sz="5333" dirty="0">
              <a:solidFill>
                <a:schemeClr val="bg1"/>
              </a:solidFill>
              <a:latin typeface="Calibri" pitchFamily="34" charset="0"/>
              <a:ea typeface="華康儷中黑" pitchFamily="49" charset="-120"/>
            </a:endParaRPr>
          </a:p>
        </p:txBody>
      </p:sp>
      <p:sp>
        <p:nvSpPr>
          <p:cNvPr id="5" name="Content Placeholder 2"/>
          <p:cNvSpPr txBox="1">
            <a:spLocks/>
          </p:cNvSpPr>
          <p:nvPr/>
        </p:nvSpPr>
        <p:spPr>
          <a:xfrm>
            <a:off x="609600" y="1498600"/>
            <a:ext cx="10972800" cy="2844800"/>
          </a:xfrm>
          <a:prstGeom prst="rect">
            <a:avLst/>
          </a:prstGeom>
        </p:spPr>
        <p:txBody>
          <a:bodyPr vert="horz" lIns="121917" tIns="60959" rIns="121917" bIns="60959">
            <a:noAutofit/>
          </a:bodyPr>
          <a:lstStyle>
            <a:lvl1pPr marL="274313" indent="-274313"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64" indent="-274313"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378" indent="-182876"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690" indent="-182876"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03" indent="-182876"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17" indent="-182876"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30" indent="-182876"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5943" indent="-182876"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256" indent="-182876"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65742" marR="0" lvl="0" indent="-365742" algn="l" defTabSz="1218630" rtl="0" eaLnBrk="1" fontAlgn="auto" latinLnBrk="0" hangingPunct="1">
              <a:lnSpc>
                <a:spcPct val="100000"/>
              </a:lnSpc>
              <a:spcBef>
                <a:spcPts val="0"/>
              </a:spcBef>
              <a:spcAft>
                <a:spcPts val="0"/>
              </a:spcAft>
              <a:buClr>
                <a:prstClr val="white"/>
              </a:buClr>
              <a:buSzPct val="70000"/>
              <a:buFont typeface="Arial" pitchFamily="34" charset="0"/>
              <a:buChar char="•"/>
              <a:tabLst/>
              <a:defRPr/>
            </a:pPr>
            <a:r>
              <a:rPr kumimoji="0" lang="en-US" altLang="zh-TW" sz="3733"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rPr>
              <a:t>As defined by the World Health Organization (WHO), health is a “state of complete physical, mental and social well-being and not merely the absence of disease or infirmity.” </a:t>
            </a:r>
          </a:p>
          <a:p>
            <a:pPr marL="365742" marR="0" lvl="0" indent="-365742" algn="l" defTabSz="1218630" rtl="0" eaLnBrk="1" fontAlgn="auto" latinLnBrk="0" hangingPunct="1">
              <a:lnSpc>
                <a:spcPct val="100000"/>
              </a:lnSpc>
              <a:spcBef>
                <a:spcPts val="0"/>
              </a:spcBef>
              <a:spcAft>
                <a:spcPts val="0"/>
              </a:spcAft>
              <a:buClr>
                <a:prstClr val="white"/>
              </a:buClr>
              <a:buSzPct val="70000"/>
              <a:buFont typeface="Arial" pitchFamily="34" charset="0"/>
              <a:buChar char="•"/>
              <a:tabLst/>
              <a:defRPr/>
            </a:pPr>
            <a:r>
              <a:rPr kumimoji="0" lang="en-US" altLang="zh-TW" sz="3733"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rPr>
              <a:t>In-between health and illness lies a minefield of sub-health symptoms</a:t>
            </a:r>
            <a:endParaRPr kumimoji="0" lang="en-US" sz="3733"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endParaRPr>
          </a:p>
        </p:txBody>
      </p:sp>
    </p:spTree>
    <p:extLst>
      <p:ext uri="{BB962C8B-B14F-4D97-AF65-F5344CB8AC3E}">
        <p14:creationId xmlns:p14="http://schemas.microsoft.com/office/powerpoint/2010/main" val="1880570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marL="342891" indent="-342891" defTabSz="457189">
              <a:lnSpc>
                <a:spcPct val="93000"/>
              </a:lnSpc>
              <a:spcBef>
                <a:spcPct val="0"/>
              </a:spcBef>
              <a:spcAft>
                <a:spcPts val="1425"/>
              </a:spcAft>
              <a:buClr>
                <a:srgbClr val="000000"/>
              </a:buClr>
              <a:buSzPct val="100000"/>
              <a:buNone/>
            </a:pPr>
            <a:r>
              <a:rPr lang="en-US" altLang="zh-TW" sz="3733" b="1" dirty="0">
                <a:solidFill>
                  <a:schemeClr val="bg1"/>
                </a:solidFill>
                <a:latin typeface="Calibri" panose="020F0502020204030204" pitchFamily="34" charset="0"/>
                <a:ea typeface="微軟正黑體" panose="020B0604030504040204" pitchFamily="34" charset="-120"/>
                <a:cs typeface="MHeiHK-Bold"/>
              </a:rPr>
              <a:t>Overweight adult (body mass index: 25 – 35)</a:t>
            </a:r>
            <a:endParaRPr lang="zh-TW" altLang="en-US" sz="3733" b="1" dirty="0">
              <a:solidFill>
                <a:schemeClr val="bg1"/>
              </a:solidFill>
              <a:latin typeface="Calibri" panose="020F0502020204030204" pitchFamily="34" charset="0"/>
              <a:ea typeface="微軟正黑體" panose="020B0604030504040204" pitchFamily="34" charset="-120"/>
              <a:cs typeface="MHeiHK-Bold"/>
            </a:endParaRPr>
          </a:p>
          <a:p>
            <a:pPr marL="342891" indent="-342891" defTabSz="457189">
              <a:lnSpc>
                <a:spcPct val="93000"/>
              </a:lnSpc>
              <a:spcBef>
                <a:spcPct val="0"/>
              </a:spcBef>
              <a:spcAft>
                <a:spcPts val="1425"/>
              </a:spcAft>
              <a:buClr>
                <a:srgbClr val="000000"/>
              </a:buClr>
              <a:buSzPct val="100000"/>
              <a:buNone/>
            </a:pPr>
            <a:r>
              <a:rPr lang="en-US" altLang="zh-TW" sz="3733" dirty="0">
                <a:solidFill>
                  <a:schemeClr val="bg1"/>
                </a:solidFill>
                <a:latin typeface="Calibri" panose="020F0502020204030204" pitchFamily="34" charset="0"/>
                <a:ea typeface="微軟正黑體" panose="020B0604030504040204" pitchFamily="34" charset="-120"/>
                <a:cs typeface="MHeiHK-Light"/>
              </a:rPr>
              <a:t>		</a:t>
            </a:r>
            <a:r>
              <a:rPr lang="en-US" altLang="zh-TW" sz="3733" dirty="0">
                <a:solidFill>
                  <a:schemeClr val="bg1"/>
                </a:solidFill>
                <a:latin typeface="Calibri" panose="020F0502020204030204" pitchFamily="34" charset="0"/>
                <a:ea typeface="微軟正黑體" panose="020B0604030504040204" pitchFamily="34" charset="-120"/>
                <a:cs typeface="儷黑 Pro"/>
              </a:rPr>
              <a:t>- 500mg of CAPROS supplement (12 weeks)</a:t>
            </a:r>
          </a:p>
          <a:p>
            <a:pPr marL="342891" indent="-342891" defTabSz="457189">
              <a:lnSpc>
                <a:spcPct val="93000"/>
              </a:lnSpc>
              <a:spcBef>
                <a:spcPct val="0"/>
              </a:spcBef>
              <a:spcAft>
                <a:spcPts val="1425"/>
              </a:spcAft>
              <a:buClr>
                <a:srgbClr val="000000"/>
              </a:buClr>
              <a:buSzPct val="100000"/>
              <a:buNone/>
            </a:pPr>
            <a:r>
              <a:rPr lang="en-US" altLang="zh-TW" sz="3733" dirty="0">
                <a:solidFill>
                  <a:schemeClr val="bg1"/>
                </a:solidFill>
                <a:latin typeface="Calibri" panose="020F0502020204030204" pitchFamily="34" charset="0"/>
                <a:ea typeface="微軟正黑體" panose="020B0604030504040204" pitchFamily="34" charset="-120"/>
                <a:cs typeface="MHeiHK-Light"/>
              </a:rPr>
              <a:t>		- Placebo group</a:t>
            </a:r>
          </a:p>
          <a:p>
            <a:endParaRPr lang="zh-HK" altLang="en-US" sz="4267" dirty="0">
              <a:solidFill>
                <a:schemeClr val="bg1"/>
              </a:solidFill>
              <a:latin typeface="Calibri" panose="020F0502020204030204" pitchFamily="34" charset="0"/>
              <a:ea typeface="微軟正黑體" panose="020B0604030504040204" pitchFamily="34" charset="-120"/>
            </a:endParaRPr>
          </a:p>
        </p:txBody>
      </p:sp>
      <p:sp>
        <p:nvSpPr>
          <p:cNvPr id="5" name="矩形 4"/>
          <p:cNvSpPr/>
          <p:nvPr/>
        </p:nvSpPr>
        <p:spPr>
          <a:xfrm>
            <a:off x="3962400" y="6102404"/>
            <a:ext cx="7721600" cy="707694"/>
          </a:xfrm>
          <a:prstGeom prst="rect">
            <a:avLst/>
          </a:prstGeom>
        </p:spPr>
        <p:txBody>
          <a:bodyPr wrap="square">
            <a:spAutoFit/>
          </a:bodyPr>
          <a:lstStyle/>
          <a:p>
            <a:pPr marL="0" marR="0" lvl="0" indent="0" algn="l" defTabSz="1218630" rtl="0" eaLnBrk="0" fontAlgn="auto" latinLnBrk="0" hangingPunct="0">
              <a:lnSpc>
                <a:spcPct val="100000"/>
              </a:lnSpc>
              <a:spcBef>
                <a:spcPts val="1800"/>
              </a:spcBef>
              <a:spcAft>
                <a:spcPts val="0"/>
              </a:spcAft>
              <a:buClr>
                <a:srgbClr val="8FCB17"/>
              </a:buClr>
              <a:buSzPct val="80000"/>
              <a:buFontTx/>
              <a:buNone/>
              <a:tabLst/>
              <a:defRPr/>
            </a:pPr>
            <a:r>
              <a:rPr kumimoji="0" lang="en-US" altLang="zh-HK" sz="1333"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Supplementation of a Standardized Extract from Phyllanthus </a:t>
            </a:r>
            <a:r>
              <a:rPr kumimoji="0" lang="en-US" altLang="zh-HK" sz="1333"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emblica</a:t>
            </a:r>
            <a:r>
              <a:rPr kumimoji="0" lang="en-US" altLang="zh-HK" sz="1333"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Improves Cardiovascular Risk Factors and Platelet Aggregation in Overweight/Class‐1 Obese Adults. Savita Khanna, </a:t>
            </a:r>
            <a:r>
              <a:rPr kumimoji="0" lang="en-US" altLang="zh-HK" sz="1333"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Amitava</a:t>
            </a:r>
            <a:r>
              <a:rPr kumimoji="0" lang="en-US" altLang="zh-HK" sz="1333"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Das, James </a:t>
            </a:r>
            <a:r>
              <a:rPr kumimoji="0" lang="en-US" altLang="zh-HK" sz="1333"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Spieldenner</a:t>
            </a:r>
            <a:r>
              <a:rPr kumimoji="0" lang="en-US" altLang="zh-HK" sz="1333"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Cameron Rink, and </a:t>
            </a:r>
            <a:r>
              <a:rPr kumimoji="0" lang="en-US" altLang="zh-HK" sz="1333"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Sashwati</a:t>
            </a:r>
            <a:r>
              <a:rPr kumimoji="0" lang="en-US" altLang="zh-HK" sz="1333"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Roy; J Med Food 18 (4)2015, 415–420.</a:t>
            </a:r>
          </a:p>
        </p:txBody>
      </p:sp>
    </p:spTree>
    <p:extLst>
      <p:ext uri="{BB962C8B-B14F-4D97-AF65-F5344CB8AC3E}">
        <p14:creationId xmlns:p14="http://schemas.microsoft.com/office/powerpoint/2010/main" val="2558363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r>
              <a:rPr lang="en-US" altLang="zh-TW" sz="3733" dirty="0">
                <a:solidFill>
                  <a:schemeClr val="bg1"/>
                </a:solidFill>
                <a:latin typeface="Calibri" panose="020F0502020204030204" pitchFamily="34" charset="0"/>
                <a:ea typeface="微軟正黑體" panose="020B0604030504040204" pitchFamily="34" charset="-120"/>
              </a:rPr>
              <a:t>Significant reduction in total cholesterol and LDL was also noted following 12 weeks of CAPROS supplementation</a:t>
            </a:r>
            <a:endParaRPr lang="zh-TW" altLang="en-US" sz="3733" dirty="0">
              <a:solidFill>
                <a:schemeClr val="bg1"/>
              </a:solidFill>
              <a:latin typeface="Calibri" panose="020F0502020204030204" pitchFamily="34" charset="0"/>
              <a:ea typeface="微軟正黑體" panose="020B0604030504040204" pitchFamily="34" charset="-120"/>
            </a:endParaRPr>
          </a:p>
          <a:p>
            <a:r>
              <a:rPr lang="en-US" altLang="zh-TW" sz="3733" dirty="0">
                <a:solidFill>
                  <a:schemeClr val="bg1"/>
                </a:solidFill>
                <a:latin typeface="Calibri" panose="020F0502020204030204" pitchFamily="34" charset="0"/>
                <a:ea typeface="微軟正黑體" panose="020B0604030504040204" pitchFamily="34" charset="-120"/>
              </a:rPr>
              <a:t>Circulatory high-sensitivity C reactive protein (</a:t>
            </a:r>
            <a:r>
              <a:rPr lang="en-US" altLang="zh-TW" sz="3733" dirty="0" err="1">
                <a:solidFill>
                  <a:schemeClr val="bg1"/>
                </a:solidFill>
                <a:latin typeface="Calibri" panose="020F0502020204030204" pitchFamily="34" charset="0"/>
                <a:ea typeface="微軟正黑體" panose="020B0604030504040204" pitchFamily="34" charset="-120"/>
              </a:rPr>
              <a:t>hs</a:t>
            </a:r>
            <a:r>
              <a:rPr lang="en-US" altLang="zh-TW" sz="3733" dirty="0">
                <a:solidFill>
                  <a:schemeClr val="bg1"/>
                </a:solidFill>
                <a:latin typeface="Calibri" panose="020F0502020204030204" pitchFamily="34" charset="0"/>
                <a:ea typeface="微軟正黑體" panose="020B0604030504040204" pitchFamily="34" charset="-120"/>
              </a:rPr>
              <a:t>-CRP) levels were significantly decreased after 12 weeks of supplementation</a:t>
            </a: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1288811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marL="342891" indent="-342891" defTabSz="457189">
              <a:lnSpc>
                <a:spcPct val="93000"/>
              </a:lnSpc>
              <a:spcBef>
                <a:spcPct val="0"/>
              </a:spcBef>
              <a:spcAft>
                <a:spcPts val="1425"/>
              </a:spcAft>
              <a:buClr>
                <a:srgbClr val="000000"/>
              </a:buClr>
              <a:buSzPct val="100000"/>
              <a:buNone/>
            </a:pPr>
            <a:r>
              <a:rPr lang="en-US" altLang="zh-TW" sz="4267" b="1" dirty="0">
                <a:solidFill>
                  <a:schemeClr val="bg1"/>
                </a:solidFill>
                <a:latin typeface="Calibri" panose="020F0502020204030204" pitchFamily="34" charset="0"/>
                <a:ea typeface="微軟正黑體" panose="020B0604030504040204" pitchFamily="34" charset="-120"/>
                <a:cs typeface="MHeiHK-Light"/>
              </a:rPr>
              <a:t>12 volunteer adults</a:t>
            </a:r>
            <a:endParaRPr lang="zh-TW" altLang="en-US" sz="4267" b="1" dirty="0">
              <a:solidFill>
                <a:schemeClr val="bg1"/>
              </a:solidFill>
              <a:latin typeface="Calibri" panose="020F0502020204030204" pitchFamily="34" charset="0"/>
              <a:ea typeface="微軟正黑體" panose="020B0604030504040204" pitchFamily="34" charset="-120"/>
              <a:cs typeface="MHeiHK-Light"/>
            </a:endParaRPr>
          </a:p>
          <a:p>
            <a:pPr marL="342891" indent="-342891" defTabSz="457189">
              <a:lnSpc>
                <a:spcPct val="93000"/>
              </a:lnSpc>
              <a:spcBef>
                <a:spcPct val="0"/>
              </a:spcBef>
              <a:spcAft>
                <a:spcPts val="1425"/>
              </a:spcAft>
              <a:buClr>
                <a:srgbClr val="000000"/>
              </a:buClr>
              <a:buSzPct val="100000"/>
              <a:buNone/>
            </a:pPr>
            <a:r>
              <a:rPr lang="en-US" altLang="zh-TW" sz="3733" dirty="0">
                <a:solidFill>
                  <a:schemeClr val="bg1"/>
                </a:solidFill>
                <a:latin typeface="Calibri" panose="020F0502020204030204" pitchFamily="34" charset="0"/>
                <a:ea typeface="微軟正黑體" panose="020B0604030504040204" pitchFamily="34" charset="-120"/>
                <a:cs typeface="MHeiHK-Light"/>
              </a:rPr>
              <a:t>- 500mg of </a:t>
            </a:r>
            <a:r>
              <a:rPr lang="en-US" altLang="zh-TW" sz="3733" dirty="0" err="1">
                <a:solidFill>
                  <a:schemeClr val="bg1"/>
                </a:solidFill>
                <a:latin typeface="Calibri" panose="020F0502020204030204" pitchFamily="34" charset="0"/>
                <a:ea typeface="微軟正黑體" panose="020B0604030504040204" pitchFamily="34" charset="-120"/>
                <a:cs typeface="MHeiHK-Light"/>
              </a:rPr>
              <a:t>Phyllanthus</a:t>
            </a:r>
            <a:r>
              <a:rPr lang="en-US" altLang="zh-TW" sz="3733" dirty="0">
                <a:solidFill>
                  <a:schemeClr val="bg1"/>
                </a:solidFill>
                <a:latin typeface="Calibri" panose="020F0502020204030204" pitchFamily="34" charset="0"/>
                <a:ea typeface="微軟正黑體" panose="020B0604030504040204" pitchFamily="34" charset="-120"/>
                <a:cs typeface="MHeiHK-Light"/>
              </a:rPr>
              <a:t> </a:t>
            </a:r>
            <a:r>
              <a:rPr lang="en-US" altLang="zh-TW" sz="3733" dirty="0" err="1">
                <a:solidFill>
                  <a:schemeClr val="bg1"/>
                </a:solidFill>
                <a:latin typeface="Calibri" panose="020F0502020204030204" pitchFamily="34" charset="0"/>
                <a:ea typeface="微軟正黑體" panose="020B0604030504040204" pitchFamily="34" charset="-120"/>
                <a:cs typeface="MHeiHK-Light"/>
              </a:rPr>
              <a:t>emblica</a:t>
            </a:r>
            <a:r>
              <a:rPr lang="en-US" altLang="zh-TW" sz="3733" dirty="0">
                <a:solidFill>
                  <a:schemeClr val="bg1"/>
                </a:solidFill>
                <a:latin typeface="Calibri" panose="020F0502020204030204" pitchFamily="34" charset="0"/>
                <a:ea typeface="微軟正黑體" panose="020B0604030504040204" pitchFamily="34" charset="-120"/>
                <a:cs typeface="MHeiHK-Light"/>
              </a:rPr>
              <a:t> supplement (14 days)</a:t>
            </a:r>
            <a:endParaRPr lang="zh-TW" altLang="en-US" sz="3733" dirty="0">
              <a:solidFill>
                <a:schemeClr val="bg1"/>
              </a:solidFill>
              <a:latin typeface="Calibri" panose="020F0502020204030204" pitchFamily="34" charset="0"/>
              <a:ea typeface="微軟正黑體" panose="020B0604030504040204" pitchFamily="34" charset="-120"/>
              <a:cs typeface="MHeiHK-Light"/>
            </a:endParaRPr>
          </a:p>
          <a:p>
            <a:pPr marL="342891" indent="-342891" defTabSz="457189">
              <a:lnSpc>
                <a:spcPct val="93000"/>
              </a:lnSpc>
              <a:spcBef>
                <a:spcPct val="0"/>
              </a:spcBef>
              <a:spcAft>
                <a:spcPts val="1425"/>
              </a:spcAft>
              <a:buClr>
                <a:srgbClr val="000000"/>
              </a:buClr>
              <a:buSzPct val="100000"/>
              <a:buNone/>
            </a:pPr>
            <a:r>
              <a:rPr lang="en-US" altLang="zh-TW" sz="3733" dirty="0">
                <a:solidFill>
                  <a:schemeClr val="bg1"/>
                </a:solidFill>
                <a:latin typeface="Calibri" panose="020F0502020204030204" pitchFamily="34" charset="0"/>
                <a:ea typeface="微軟正黑體" panose="020B0604030504040204" pitchFamily="34" charset="-120"/>
                <a:cs typeface="MHeiHK-Light"/>
              </a:rPr>
              <a:t>- Placebo group</a:t>
            </a:r>
          </a:p>
          <a:p>
            <a:endParaRPr lang="zh-HK" altLang="en-US" sz="4267" dirty="0">
              <a:solidFill>
                <a:schemeClr val="bg1"/>
              </a:solidFill>
              <a:latin typeface="Calibri" panose="020F0502020204030204" pitchFamily="34" charset="0"/>
              <a:ea typeface="微軟正黑體" panose="020B0604030504040204" pitchFamily="34" charset="-120"/>
            </a:endParaRPr>
          </a:p>
        </p:txBody>
      </p:sp>
      <p:sp>
        <p:nvSpPr>
          <p:cNvPr id="4" name="矩形 3"/>
          <p:cNvSpPr/>
          <p:nvPr/>
        </p:nvSpPr>
        <p:spPr>
          <a:xfrm>
            <a:off x="3962400" y="6070600"/>
            <a:ext cx="7620000" cy="707694"/>
          </a:xfrm>
          <a:prstGeom prst="rect">
            <a:avLst/>
          </a:prstGeom>
        </p:spPr>
        <p:txBody>
          <a:bodyPr wrap="square">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Evaluation of Phyllanthus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emblica</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extract on cold pressor induced cardiovascular changes in healthy human subjects.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Nishat</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Fatima,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Usharani</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Pingali</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Raveendranadh</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Pilli; </a:t>
            </a:r>
            <a:r>
              <a:rPr kumimoji="0" lang="en-US" altLang="zh-HK" sz="1333" b="0" i="0" u="none" strike="noStrike" kern="1200" cap="none" spc="0" normalizeH="0" baseline="0" noProof="0" dirty="0" err="1">
                <a:ln>
                  <a:noFill/>
                </a:ln>
                <a:solidFill>
                  <a:prstClr val="white"/>
                </a:solidFill>
                <a:effectLst/>
                <a:uLnTx/>
                <a:uFillTx/>
                <a:latin typeface="Calibri" panose="020F0502020204030204"/>
                <a:ea typeface="新細明體" panose="02020500000000000000" pitchFamily="18" charset="-120"/>
                <a:cs typeface="+mn-cs"/>
              </a:rPr>
              <a:t>Pharmacognosy</a:t>
            </a:r>
            <a:r>
              <a:rPr kumimoji="0" lang="en-US" altLang="zh-HK" sz="1333"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 Research | January‐March 2014 | Vol 6 | Issue 1.</a:t>
            </a:r>
          </a:p>
        </p:txBody>
      </p:sp>
    </p:spTree>
    <p:extLst>
      <p:ext uri="{BB962C8B-B14F-4D97-AF65-F5344CB8AC3E}">
        <p14:creationId xmlns:p14="http://schemas.microsoft.com/office/powerpoint/2010/main" val="26312275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r>
              <a:rPr lang="en-US" altLang="zh-HK" sz="3733" dirty="0" err="1">
                <a:solidFill>
                  <a:schemeClr val="bg1"/>
                </a:solidFill>
                <a:latin typeface="Calibri" panose="020F0502020204030204" pitchFamily="34" charset="0"/>
                <a:ea typeface="微軟正黑體" panose="020B0604030504040204" pitchFamily="34" charset="-120"/>
              </a:rPr>
              <a:t>Phyllanthus</a:t>
            </a:r>
            <a:r>
              <a:rPr lang="en-US" altLang="zh-HK" sz="3733" dirty="0">
                <a:solidFill>
                  <a:schemeClr val="bg1"/>
                </a:solidFill>
                <a:latin typeface="Calibri" panose="020F0502020204030204" pitchFamily="34" charset="0"/>
                <a:ea typeface="微軟正黑體" panose="020B0604030504040204" pitchFamily="34" charset="-120"/>
              </a:rPr>
              <a:t> </a:t>
            </a:r>
            <a:r>
              <a:rPr lang="en-US" altLang="zh-HK" sz="3733" dirty="0" err="1">
                <a:solidFill>
                  <a:schemeClr val="bg1"/>
                </a:solidFill>
                <a:latin typeface="Calibri" panose="020F0502020204030204" pitchFamily="34" charset="0"/>
                <a:ea typeface="微軟正黑體" panose="020B0604030504040204" pitchFamily="34" charset="-120"/>
              </a:rPr>
              <a:t>emblica</a:t>
            </a:r>
            <a:r>
              <a:rPr lang="zh-TW" altLang="en-US" sz="3733" dirty="0">
                <a:solidFill>
                  <a:schemeClr val="bg1"/>
                </a:solidFill>
                <a:latin typeface="Calibri" panose="020F0502020204030204" pitchFamily="34" charset="0"/>
                <a:ea typeface="微軟正黑體" panose="020B0604030504040204" pitchFamily="34" charset="-120"/>
              </a:rPr>
              <a:t> </a:t>
            </a:r>
            <a:r>
              <a:rPr lang="en-US" altLang="zh-TW" sz="3733" dirty="0">
                <a:solidFill>
                  <a:schemeClr val="bg1"/>
                </a:solidFill>
                <a:latin typeface="Calibri" panose="020F0502020204030204" pitchFamily="34" charset="0"/>
                <a:ea typeface="微軟正黑體" panose="020B0604030504040204" pitchFamily="34" charset="-120"/>
              </a:rPr>
              <a:t>extract produced a significant decrease of mean percent change in the indices of arterial stiffness</a:t>
            </a: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703303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marL="0" indent="0">
              <a:buNone/>
            </a:pP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Citrus </a:t>
            </a:r>
            <a:r>
              <a:rPr lang="en-US" altLang="zh-HK" sz="3733" dirty="0" err="1">
                <a:solidFill>
                  <a:schemeClr val="bg1"/>
                </a:solidFill>
                <a:latin typeface="Calibri" panose="020F0502020204030204" pitchFamily="34" charset="0"/>
                <a:ea typeface="微軟正黑體" panose="020B0604030504040204" pitchFamily="34" charset="-120"/>
                <a:cs typeface="SimSun" panose="02010600030101010101" pitchFamily="2" charset="-122"/>
              </a:rPr>
              <a:t>sinensis</a:t>
            </a: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 fruit</a:t>
            </a:r>
          </a:p>
          <a:p>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Citrus </a:t>
            </a:r>
            <a:r>
              <a:rPr lang="en-US" altLang="zh-HK" sz="3733" dirty="0" err="1">
                <a:solidFill>
                  <a:schemeClr val="bg1"/>
                </a:solidFill>
                <a:latin typeface="Calibri" panose="020F0502020204030204" pitchFamily="34" charset="0"/>
                <a:ea typeface="微軟正黑體" panose="020B0604030504040204" pitchFamily="34" charset="-120"/>
                <a:cs typeface="SimSun" panose="02010600030101010101" pitchFamily="2" charset="-122"/>
              </a:rPr>
              <a:t>sinensis</a:t>
            </a: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 fruit, also known as sweet orange, is native to Asia, but is now cultivated in many areas around the world. Sweet oranges contain high levels of vitamin C and potassium.</a:t>
            </a:r>
            <a:endParaRPr lang="zh-TW" altLang="zh-HK" sz="2667"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pPr marL="0" indent="0">
              <a:buNone/>
            </a:pPr>
            <a:endParaRPr lang="zh-TW" altLang="zh-HK" sz="2667"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endParaRPr lang="zh-HK" altLang="en-US" sz="4267" dirty="0">
              <a:solidFill>
                <a:schemeClr val="bg1"/>
              </a:solidFill>
              <a:latin typeface="Calibri" panose="020F0502020204030204" pitchFamily="34" charset="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8702554" y="4346043"/>
            <a:ext cx="2651247" cy="1988840"/>
          </a:xfrm>
          <a:prstGeom prst="rect">
            <a:avLst/>
          </a:prstGeom>
        </p:spPr>
      </p:pic>
    </p:spTree>
    <p:extLst>
      <p:ext uri="{BB962C8B-B14F-4D97-AF65-F5344CB8AC3E}">
        <p14:creationId xmlns:p14="http://schemas.microsoft.com/office/powerpoint/2010/main" val="2073274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Citrus </a:t>
            </a:r>
            <a:r>
              <a:rPr lang="en-US" altLang="zh-HK" sz="3733" dirty="0" err="1">
                <a:solidFill>
                  <a:schemeClr val="bg1"/>
                </a:solidFill>
                <a:latin typeface="Calibri" panose="020F0502020204030204" pitchFamily="34" charset="0"/>
                <a:ea typeface="微軟正黑體" panose="020B0604030504040204" pitchFamily="34" charset="-120"/>
                <a:cs typeface="SimSun" panose="02010600030101010101" pitchFamily="2" charset="-122"/>
              </a:rPr>
              <a:t>sinensis</a:t>
            </a: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 peel contains components known as </a:t>
            </a:r>
            <a:r>
              <a:rPr lang="en-US" altLang="zh-HK" sz="3733" dirty="0" err="1">
                <a:solidFill>
                  <a:schemeClr val="bg1"/>
                </a:solidFill>
                <a:latin typeface="Calibri" panose="020F0502020204030204" pitchFamily="34" charset="0"/>
                <a:ea typeface="微軟正黑體" panose="020B0604030504040204" pitchFamily="34" charset="-120"/>
                <a:cs typeface="SimSun" panose="02010600030101010101" pitchFamily="2" charset="-122"/>
              </a:rPr>
              <a:t>polymethoxylated</a:t>
            </a: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 flavones (PMFs) which are highly bioactive.</a:t>
            </a:r>
          </a:p>
          <a:p>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PMFs are beneficial for cardiovascular health. PMFs are beneficial for cardiovascular health by supporting normal triglyceride and cholesterol levels.</a:t>
            </a:r>
          </a:p>
          <a:p>
            <a:endParaRPr lang="zh-HK" altLang="en-US" sz="4267"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314553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a:buClr>
                <a:schemeClr val="bg1"/>
              </a:buClr>
            </a:pPr>
            <a:r>
              <a:rPr lang="en-US" altLang="zh-HK" sz="3733" dirty="0">
                <a:solidFill>
                  <a:schemeClr val="bg1"/>
                </a:solidFill>
                <a:latin typeface="Calibri" panose="020F0502020204030204" pitchFamily="34" charset="0"/>
                <a:ea typeface="微軟正黑體" panose="020B0604030504040204" pitchFamily="34" charset="-120"/>
                <a:cs typeface="SimSun" panose="02010600030101010101" pitchFamily="2" charset="-122"/>
              </a:rPr>
              <a:t>These flavones appear to alter the metabolism of lipids in the liver by inhibiting the activity of one of the enzymes necessary for triglyceride synthesis, while increasing the metabolism of fatty acids. PMFs also appear to inhibit the activity of another enzyme required for the transfer of fatty acids into new LDL particles thereby limiting LDL levels.</a:t>
            </a:r>
            <a:endParaRPr lang="zh-TW" altLang="zh-HK" sz="3733" dirty="0">
              <a:solidFill>
                <a:schemeClr val="bg1"/>
              </a:solidFill>
              <a:latin typeface="Calibri" panose="020F0502020204030204" pitchFamily="34" charset="0"/>
              <a:ea typeface="微軟正黑體" panose="020B0604030504040204" pitchFamily="34" charset="-120"/>
              <a:cs typeface="Times New Roman" panose="02020603050405020304" pitchFamily="18" charset="0"/>
            </a:endParaRPr>
          </a:p>
          <a:p>
            <a:pPr>
              <a:buClr>
                <a:schemeClr val="bg1"/>
              </a:buClr>
            </a:pPr>
            <a:endParaRPr lang="zh-HK" altLang="en-US" sz="3733" dirty="0">
              <a:solidFill>
                <a:schemeClr val="bg1"/>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3994881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ja-JP" sz="4800" dirty="0">
                <a:solidFill>
                  <a:schemeClr val="bg1"/>
                </a:solidFill>
                <a:latin typeface="Calibri" panose="020F0502020204030204" pitchFamily="34" charset="0"/>
                <a:ea typeface="微軟正黑體" panose="020B0604030504040204" pitchFamily="34" charset="-120"/>
              </a:rPr>
              <a:t>Be Cholesterol Smart</a:t>
            </a:r>
            <a:endParaRPr lang="en-US" dirty="0"/>
          </a:p>
        </p:txBody>
      </p:sp>
      <p:sp>
        <p:nvSpPr>
          <p:cNvPr id="3" name="Content Placeholder 2"/>
          <p:cNvSpPr>
            <a:spLocks noGrp="1"/>
          </p:cNvSpPr>
          <p:nvPr>
            <p:ph idx="1"/>
          </p:nvPr>
        </p:nvSpPr>
        <p:spPr>
          <a:xfrm>
            <a:off x="838200" y="1825625"/>
            <a:ext cx="10642600" cy="4351339"/>
          </a:xfrm>
        </p:spPr>
        <p:txBody>
          <a:bodyPr>
            <a:noAutofit/>
          </a:bodyPr>
          <a:lstStyle/>
          <a:p>
            <a:pPr>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No more limits on amount of cholesterol intake?</a:t>
            </a:r>
          </a:p>
          <a:p>
            <a:pPr lvl="1">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“2015 Dietary Guideline for Americans” has excluded the recommendation of limiting dietary cholesterol to 300mg/day</a:t>
            </a:r>
          </a:p>
          <a:p>
            <a:pPr>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Dietary cholesterol is found in foods of animal origin; while foods of plant origin are cholesterol-free</a:t>
            </a:r>
          </a:p>
          <a:p>
            <a:pPr>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According to the World Health Organization (WHO)’s estimation,</a:t>
            </a:r>
          </a:p>
          <a:p>
            <a:pPr>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high blood cholesterol causes 2.6 million deaths worldwide each year</a:t>
            </a:r>
          </a:p>
          <a:p>
            <a:pPr>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Factors affecting blood cholesterol levels:</a:t>
            </a:r>
          </a:p>
          <a:p>
            <a:pPr lvl="1">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Diet – Excessive intake of foods high in saturated and trans fat</a:t>
            </a:r>
          </a:p>
          <a:p>
            <a:pPr lvl="1">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Lack of exercise, excess weight and smoking</a:t>
            </a:r>
          </a:p>
          <a:p>
            <a:pPr lvl="1">
              <a:lnSpc>
                <a:spcPct val="100000"/>
              </a:lnSpc>
              <a:spcBef>
                <a:spcPts val="0"/>
              </a:spcBef>
            </a:pPr>
            <a:r>
              <a:rPr lang="en-US" altLang="zh-TW" sz="2667" dirty="0">
                <a:solidFill>
                  <a:schemeClr val="bg1"/>
                </a:solidFill>
                <a:latin typeface="Calibri" panose="020F0502020204030204" pitchFamily="34" charset="0"/>
                <a:ea typeface="微軟正黑體" panose="020B0604030504040204" pitchFamily="34" charset="-120"/>
              </a:rPr>
              <a:t>Age and gender</a:t>
            </a:r>
          </a:p>
        </p:txBody>
      </p:sp>
      <p:pic>
        <p:nvPicPr>
          <p:cNvPr id="4" name="Picture 3"/>
          <p:cNvPicPr>
            <a:picLocks noChangeAspect="1"/>
          </p:cNvPicPr>
          <p:nvPr/>
        </p:nvPicPr>
        <p:blipFill>
          <a:blip r:embed="rId3"/>
          <a:stretch>
            <a:fillRect/>
          </a:stretch>
        </p:blipFill>
        <p:spPr>
          <a:xfrm>
            <a:off x="38706" y="238655"/>
            <a:ext cx="1200149" cy="1065732"/>
          </a:xfrm>
          <a:prstGeom prst="rect">
            <a:avLst/>
          </a:prstGeom>
        </p:spPr>
      </p:pic>
      <p:sp>
        <p:nvSpPr>
          <p:cNvPr id="6" name="TextBox 5"/>
          <p:cNvSpPr txBox="1"/>
          <p:nvPr/>
        </p:nvSpPr>
        <p:spPr>
          <a:xfrm>
            <a:off x="0" y="6451520"/>
            <a:ext cx="7721600" cy="707694"/>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rPr>
              <a:t>Source: https://www.chp.gov.hk/files/pdf/ncd_watch_sep2011.pdf</a:t>
            </a: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829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0" y="267493"/>
            <a:ext cx="6705600" cy="1104107"/>
          </a:xfrm>
        </p:spPr>
        <p:txBody>
          <a:bodyPr/>
          <a:lstStyle/>
          <a:p>
            <a:pPr algn="ctr"/>
            <a:r>
              <a:rPr lang="en-US" dirty="0" smtClean="0">
                <a:ln>
                  <a:noFill/>
                </a:ln>
                <a:solidFill>
                  <a:schemeClr val="tx1"/>
                </a:solidFill>
                <a:latin typeface="Calibri" panose="020F0502020204030204" pitchFamily="34" charset="0"/>
              </a:rPr>
              <a:t>INTRODUCING…</a:t>
            </a:r>
            <a:endParaRPr lang="en-US" dirty="0">
              <a:ln>
                <a:noFill/>
              </a:ln>
              <a:solidFill>
                <a:schemeClr val="tx1"/>
              </a:solidFill>
              <a:latin typeface="Calibri" panose="020F0502020204030204" pitchFamily="34" charset="0"/>
            </a:endParaRPr>
          </a:p>
        </p:txBody>
      </p:sp>
      <p:sp>
        <p:nvSpPr>
          <p:cNvPr id="5" name="Rectangle 4"/>
          <p:cNvSpPr/>
          <p:nvPr/>
        </p:nvSpPr>
        <p:spPr>
          <a:xfrm>
            <a:off x="203200" y="0"/>
            <a:ext cx="3759200" cy="6858000"/>
          </a:xfrm>
          <a:prstGeom prst="rect">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400" y="1600200"/>
            <a:ext cx="4241800" cy="4241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0679" y="2567123"/>
            <a:ext cx="4572000" cy="1825356"/>
          </a:xfrm>
          <a:prstGeom prst="rect">
            <a:avLst/>
          </a:prstGeom>
        </p:spPr>
      </p:pic>
      <p:sp>
        <p:nvSpPr>
          <p:cNvPr id="10" name="TextBox 9"/>
          <p:cNvSpPr txBox="1"/>
          <p:nvPr/>
        </p:nvSpPr>
        <p:spPr>
          <a:xfrm>
            <a:off x="3962400" y="6070624"/>
            <a:ext cx="8229600" cy="492394"/>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HK"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rPr>
              <a:t>Code: HK13848| UC: HK$288.00 | SR: HK$403.00 | BV: 27.00</a:t>
            </a:r>
            <a:endParaRPr kumimoji="0" lang="zh-HK" altLang="en-US"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1560514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4673600" y="1524000"/>
            <a:ext cx="7112000" cy="4648200"/>
          </a:xfrm>
        </p:spPr>
        <p:txBody>
          <a:bodyPr>
            <a:normAutofit fontScale="92500"/>
          </a:bodyPr>
          <a:lstStyle/>
          <a:p>
            <a:pPr>
              <a:lnSpc>
                <a:spcPct val="100000"/>
              </a:lnSpc>
              <a:spcBef>
                <a:spcPts val="0"/>
              </a:spcBef>
              <a:buClr>
                <a:schemeClr val="accent6">
                  <a:lumMod val="75000"/>
                </a:schemeClr>
              </a:buClr>
              <a:buFont typeface="Arial" panose="020B0604020202020204" pitchFamily="34" charset="0"/>
              <a:buChar char="•"/>
            </a:pPr>
            <a:r>
              <a:rPr lang="en-US" sz="3200" dirty="0">
                <a:latin typeface="Calibri" panose="020F0502020204030204" pitchFamily="34" charset="0"/>
              </a:rPr>
              <a:t>May assist in stabilizing cholesterol, triglycerides and LDL cholesterol*</a:t>
            </a:r>
          </a:p>
          <a:p>
            <a:pPr>
              <a:lnSpc>
                <a:spcPct val="100000"/>
              </a:lnSpc>
              <a:spcBef>
                <a:spcPts val="0"/>
              </a:spcBef>
              <a:buClr>
                <a:schemeClr val="accent6">
                  <a:lumMod val="75000"/>
                </a:schemeClr>
              </a:buClr>
              <a:buFont typeface="Arial" panose="020B0604020202020204" pitchFamily="34" charset="0"/>
              <a:buChar char="•"/>
            </a:pPr>
            <a:r>
              <a:rPr lang="en-US" sz="3200" dirty="0">
                <a:latin typeface="Calibri" panose="020F0502020204030204" pitchFamily="34" charset="0"/>
              </a:rPr>
              <a:t>Helps support healthy cardiovascular function</a:t>
            </a:r>
          </a:p>
          <a:p>
            <a:pPr>
              <a:lnSpc>
                <a:spcPct val="100000"/>
              </a:lnSpc>
              <a:spcBef>
                <a:spcPts val="0"/>
              </a:spcBef>
              <a:buClr>
                <a:schemeClr val="accent6">
                  <a:lumMod val="75000"/>
                </a:schemeClr>
              </a:buClr>
              <a:buFont typeface="Arial" panose="020B0604020202020204" pitchFamily="34" charset="0"/>
              <a:buChar char="•"/>
            </a:pPr>
            <a:r>
              <a:rPr lang="en-US" sz="3200" dirty="0">
                <a:latin typeface="Calibri" panose="020F0502020204030204" pitchFamily="34" charset="0"/>
              </a:rPr>
              <a:t>Supports healthy blood vessels</a:t>
            </a:r>
          </a:p>
          <a:p>
            <a:pPr>
              <a:lnSpc>
                <a:spcPct val="100000"/>
              </a:lnSpc>
              <a:spcBef>
                <a:spcPts val="0"/>
              </a:spcBef>
              <a:buClr>
                <a:schemeClr val="accent6">
                  <a:lumMod val="75000"/>
                </a:schemeClr>
              </a:buClr>
              <a:buFont typeface="Arial" panose="020B0604020202020204" pitchFamily="34" charset="0"/>
              <a:buChar char="•"/>
            </a:pPr>
            <a:r>
              <a:rPr lang="en-US" sz="3200" dirty="0">
                <a:latin typeface="Calibri" panose="020F0502020204030204" pitchFamily="34" charset="0"/>
              </a:rPr>
              <a:t>Provides antioxidant support for the heart</a:t>
            </a:r>
          </a:p>
          <a:p>
            <a:pPr>
              <a:lnSpc>
                <a:spcPct val="100000"/>
              </a:lnSpc>
              <a:spcBef>
                <a:spcPts val="0"/>
              </a:spcBef>
              <a:buClr>
                <a:schemeClr val="accent6">
                  <a:lumMod val="75000"/>
                </a:schemeClr>
              </a:buClr>
              <a:buFont typeface="Arial" panose="020B0604020202020204" pitchFamily="34" charset="0"/>
              <a:buChar char="•"/>
            </a:pPr>
            <a:endParaRPr lang="en-US" sz="3200" dirty="0">
              <a:latin typeface="Calibri" panose="020F0502020204030204" pitchFamily="34" charset="0"/>
            </a:endParaRPr>
          </a:p>
          <a:p>
            <a:pPr marL="0" indent="0">
              <a:lnSpc>
                <a:spcPct val="100000"/>
              </a:lnSpc>
              <a:spcBef>
                <a:spcPts val="0"/>
              </a:spcBef>
              <a:buClr>
                <a:schemeClr val="accent6">
                  <a:lumMod val="75000"/>
                </a:schemeClr>
              </a:buClr>
              <a:buNone/>
            </a:pPr>
            <a:r>
              <a:rPr lang="en-US" sz="3200" dirty="0">
                <a:latin typeface="Calibri" panose="020F0502020204030204" pitchFamily="34" charset="0"/>
              </a:rPr>
              <a:t>Take 1 capsule in the morning and 1 capsule in the evening for a total of 2 capsules daily.</a:t>
            </a:r>
          </a:p>
          <a:p>
            <a:pPr marL="0" indent="0">
              <a:lnSpc>
                <a:spcPct val="100000"/>
              </a:lnSpc>
              <a:spcBef>
                <a:spcPts val="0"/>
              </a:spcBef>
              <a:buClr>
                <a:schemeClr val="accent6">
                  <a:lumMod val="75000"/>
                </a:schemeClr>
              </a:buClr>
              <a:buNone/>
            </a:pPr>
            <a:endParaRPr lang="en-US" sz="3200" dirty="0">
              <a:latin typeface="Calibri" panose="020F0502020204030204" pitchFamily="34" charset="0"/>
            </a:endParaRPr>
          </a:p>
        </p:txBody>
      </p:sp>
      <p:sp>
        <p:nvSpPr>
          <p:cNvPr id="3" name="Title 2"/>
          <p:cNvSpPr>
            <a:spLocks noGrp="1"/>
          </p:cNvSpPr>
          <p:nvPr>
            <p:ph type="title"/>
          </p:nvPr>
        </p:nvSpPr>
        <p:spPr>
          <a:xfrm>
            <a:off x="4876800" y="267493"/>
            <a:ext cx="6705600" cy="1104107"/>
          </a:xfrm>
        </p:spPr>
        <p:txBody>
          <a:bodyPr/>
          <a:lstStyle/>
          <a:p>
            <a:pPr algn="ctr"/>
            <a:r>
              <a:rPr lang="en-US" dirty="0" smtClean="0">
                <a:ln>
                  <a:noFill/>
                </a:ln>
                <a:solidFill>
                  <a:schemeClr val="tx1"/>
                </a:solidFill>
                <a:latin typeface="Calibri" panose="020F0502020204030204" pitchFamily="34" charset="0"/>
              </a:rPr>
              <a:t>BENEFITS</a:t>
            </a:r>
            <a:endParaRPr lang="en-US" dirty="0">
              <a:ln>
                <a:noFill/>
              </a:ln>
              <a:solidFill>
                <a:schemeClr val="tx1"/>
              </a:solidFill>
              <a:latin typeface="Calibri" panose="020F0502020204030204" pitchFamily="34" charset="0"/>
            </a:endParaRPr>
          </a:p>
        </p:txBody>
      </p:sp>
      <p:sp>
        <p:nvSpPr>
          <p:cNvPr id="5" name="Rectangle 4"/>
          <p:cNvSpPr/>
          <p:nvPr/>
        </p:nvSpPr>
        <p:spPr>
          <a:xfrm>
            <a:off x="203200" y="0"/>
            <a:ext cx="3759200" cy="6858000"/>
          </a:xfrm>
          <a:prstGeom prst="rect">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1524000"/>
            <a:ext cx="4241800" cy="4241800"/>
          </a:xfrm>
          <a:prstGeom prst="rect">
            <a:avLst/>
          </a:prstGeom>
        </p:spPr>
      </p:pic>
      <p:sp>
        <p:nvSpPr>
          <p:cNvPr id="7" name="TextBox 6"/>
          <p:cNvSpPr txBox="1"/>
          <p:nvPr/>
        </p:nvSpPr>
        <p:spPr>
          <a:xfrm>
            <a:off x="4267200" y="6070601"/>
            <a:ext cx="7823200" cy="912814"/>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*This product is not registered under the Pharmacy and Poisons Ordinance or the Chinese Medicine Ordinance. Any claim made for it has not been subject to evaluation for such registration. This product is not intended to diagnose, treat or prevent any disease.</a:t>
            </a: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1369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600200"/>
            <a:ext cx="3251200" cy="1789429"/>
          </a:xfrm>
        </p:spPr>
        <p:txBody>
          <a:bodyPr>
            <a:normAutofit/>
          </a:bodyPr>
          <a:lstStyle/>
          <a:p>
            <a:pPr marL="0" indent="0" algn="ctr">
              <a:buNone/>
            </a:pPr>
            <a:r>
              <a:rPr lang="en-US" sz="11733" dirty="0">
                <a:solidFill>
                  <a:schemeClr val="bg1"/>
                </a:solidFill>
                <a:latin typeface="Calibri" pitchFamily="34" charset="0"/>
              </a:rPr>
              <a:t>97%</a:t>
            </a:r>
          </a:p>
        </p:txBody>
      </p:sp>
      <p:sp>
        <p:nvSpPr>
          <p:cNvPr id="4" name="TextBox 3"/>
          <p:cNvSpPr txBox="1"/>
          <p:nvPr/>
        </p:nvSpPr>
        <p:spPr>
          <a:xfrm>
            <a:off x="406400" y="6248321"/>
            <a:ext cx="7823200" cy="502573"/>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itchFamily="34" charset="0"/>
                <a:ea typeface="+mn-ea"/>
                <a:cs typeface="+mn-cs"/>
              </a:rPr>
              <a:t>Source: HKU survey</a:t>
            </a:r>
          </a:p>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itchFamily="34" charset="0"/>
                <a:ea typeface="+mn-ea"/>
                <a:cs typeface="+mn-cs"/>
              </a:rPr>
              <a:t>https://www.hkupop.hku.hk/english/report/subhealth/content/resources/pr.pdf</a:t>
            </a:r>
          </a:p>
        </p:txBody>
      </p:sp>
      <p:sp>
        <p:nvSpPr>
          <p:cNvPr id="5" name="TextBox 4"/>
          <p:cNvSpPr txBox="1"/>
          <p:nvPr/>
        </p:nvSpPr>
        <p:spPr>
          <a:xfrm>
            <a:off x="203200" y="3168889"/>
            <a:ext cx="3454400" cy="1569660"/>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rPr>
              <a:t>Hong Kong citizens have sub-optimal health</a:t>
            </a:r>
          </a:p>
        </p:txBody>
      </p:sp>
      <p:sp>
        <p:nvSpPr>
          <p:cNvPr id="6" name="TextBox 5"/>
          <p:cNvSpPr txBox="1"/>
          <p:nvPr/>
        </p:nvSpPr>
        <p:spPr>
          <a:xfrm>
            <a:off x="4368800" y="492204"/>
            <a:ext cx="5791200" cy="1077218"/>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rPr>
              <a:t>Symptoms of sub-health:</a:t>
            </a:r>
          </a:p>
          <a:p>
            <a:pPr marL="0" marR="0" lvl="0" indent="0" algn="l" defTabSz="121863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rPr>
              <a:t> </a:t>
            </a:r>
            <a:endParaRPr kumimoji="0" lang="en-US" sz="3200" b="0" i="0" u="none" strike="noStrike" kern="1200" cap="none" spc="0" normalizeH="0" baseline="0" noProof="0" dirty="0">
              <a:ln>
                <a:noFill/>
              </a:ln>
              <a:solidFill>
                <a:prstClr val="white"/>
              </a:solidFill>
              <a:effectLst/>
              <a:uLnTx/>
              <a:uFillTx/>
              <a:latin typeface="Calibri" pitchFamily="34" charset="0"/>
              <a:ea typeface="華康儷中黑" pitchFamily="49" charset="-120"/>
              <a:cs typeface="+mn-cs"/>
            </a:endParaRPr>
          </a:p>
        </p:txBody>
      </p:sp>
      <p:graphicFrame>
        <p:nvGraphicFramePr>
          <p:cNvPr id="7" name="Table 6"/>
          <p:cNvGraphicFramePr>
            <a:graphicFrameLocks noGrp="1"/>
          </p:cNvGraphicFramePr>
          <p:nvPr>
            <p:extLst/>
          </p:nvPr>
        </p:nvGraphicFramePr>
        <p:xfrm>
          <a:off x="4368800" y="1207347"/>
          <a:ext cx="7620000" cy="4964853"/>
        </p:xfrm>
        <a:graphic>
          <a:graphicData uri="http://schemas.openxmlformats.org/drawingml/2006/table">
            <a:tbl>
              <a:tblPr firstRow="1" bandRow="1">
                <a:tableStyleId>{16D9F66E-5EB9-4882-86FB-DCBF35E3C3E4}</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934720">
                <a:tc>
                  <a:txBody>
                    <a:bodyPr/>
                    <a:lstStyle/>
                    <a:p>
                      <a:pPr algn="ctr"/>
                      <a:r>
                        <a:rPr lang="en-US" sz="2700" b="0" dirty="0" smtClean="0"/>
                        <a:t>Dizziness &amp; headache</a:t>
                      </a:r>
                      <a:endParaRPr lang="en-US" sz="2700" b="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b="0" dirty="0" smtClean="0"/>
                        <a:t>Chronic Fatigue</a:t>
                      </a:r>
                      <a:endParaRPr lang="en-US" sz="2700" b="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altLang="zh-HK" sz="2700" b="0" dirty="0" smtClean="0"/>
                        <a:t>Chest congestion</a:t>
                      </a:r>
                      <a:r>
                        <a:rPr lang="zh-HK" altLang="en-US" sz="2700" b="0" dirty="0" smtClean="0"/>
                        <a:t> </a:t>
                      </a:r>
                      <a:endParaRPr lang="en-US" sz="2700" b="0" dirty="0">
                        <a:solidFill>
                          <a:schemeClr val="bg1"/>
                        </a:solidFill>
                        <a:latin typeface="Calibri" pitchFamily="34" charset="0"/>
                        <a:ea typeface="華康儷中黑" pitchFamily="49" charset="-120"/>
                      </a:endParaRPr>
                    </a:p>
                  </a:txBody>
                  <a:tcPr marL="121920" marR="121920" marT="60960" marB="60960"/>
                </a:tc>
                <a:extLst>
                  <a:ext uri="{0D108BD9-81ED-4DB2-BD59-A6C34878D82A}">
                    <a16:rowId xmlns:a16="http://schemas.microsoft.com/office/drawing/2014/main" val="10000"/>
                  </a:ext>
                </a:extLst>
              </a:tr>
              <a:tr h="934720">
                <a:tc>
                  <a:txBody>
                    <a:bodyPr/>
                    <a:lstStyle/>
                    <a:p>
                      <a:pPr algn="ctr"/>
                      <a:r>
                        <a:rPr lang="en-US" sz="2700" dirty="0" smtClean="0"/>
                        <a:t>Aching or tired</a:t>
                      </a:r>
                      <a:r>
                        <a:rPr lang="en-US" sz="2700" baseline="0" dirty="0" smtClean="0"/>
                        <a:t> eyes</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Back pain</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Breathlessness</a:t>
                      </a:r>
                      <a:endParaRPr lang="en-US" sz="2700" dirty="0">
                        <a:solidFill>
                          <a:schemeClr val="bg1"/>
                        </a:solidFill>
                        <a:latin typeface="Calibri" pitchFamily="34" charset="0"/>
                        <a:ea typeface="華康儷中黑" pitchFamily="49" charset="-120"/>
                      </a:endParaRPr>
                    </a:p>
                  </a:txBody>
                  <a:tcPr marL="121920" marR="121920" marT="60960" marB="60960"/>
                </a:tc>
                <a:extLst>
                  <a:ext uri="{0D108BD9-81ED-4DB2-BD59-A6C34878D82A}">
                    <a16:rowId xmlns:a16="http://schemas.microsoft.com/office/drawing/2014/main" val="10001"/>
                  </a:ext>
                </a:extLst>
              </a:tr>
              <a:tr h="819573">
                <a:tc>
                  <a:txBody>
                    <a:bodyPr/>
                    <a:lstStyle/>
                    <a:p>
                      <a:pPr algn="ctr"/>
                      <a:r>
                        <a:rPr lang="en-US" sz="2700" dirty="0" smtClean="0"/>
                        <a:t>Indigestion</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Frequent colds</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Anxiety</a:t>
                      </a:r>
                      <a:endParaRPr lang="en-US" sz="2700" dirty="0">
                        <a:solidFill>
                          <a:schemeClr val="bg1"/>
                        </a:solidFill>
                        <a:latin typeface="Calibri" pitchFamily="34" charset="0"/>
                        <a:ea typeface="華康儷中黑" pitchFamily="49" charset="-120"/>
                      </a:endParaRPr>
                    </a:p>
                  </a:txBody>
                  <a:tcPr marL="121920" marR="121920" marT="60960" marB="60960"/>
                </a:tc>
                <a:extLst>
                  <a:ext uri="{0D108BD9-81ED-4DB2-BD59-A6C34878D82A}">
                    <a16:rowId xmlns:a16="http://schemas.microsoft.com/office/drawing/2014/main" val="10002"/>
                  </a:ext>
                </a:extLst>
              </a:tr>
              <a:tr h="1341120">
                <a:tc>
                  <a:txBody>
                    <a:bodyPr/>
                    <a:lstStyle/>
                    <a:p>
                      <a:pPr algn="ctr"/>
                      <a:r>
                        <a:rPr lang="en-US" sz="2700" dirty="0" smtClean="0"/>
                        <a:t>Intolerance to cold</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Impaired short-term memory</a:t>
                      </a:r>
                    </a:p>
                    <a:p>
                      <a:pPr algn="ct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altLang="zh-HK" sz="2700" dirty="0" smtClean="0"/>
                        <a:t>Sore throat</a:t>
                      </a:r>
                      <a:r>
                        <a:rPr lang="zh-HK" altLang="en-US" sz="2700" dirty="0" smtClean="0"/>
                        <a:t> </a:t>
                      </a:r>
                      <a:endParaRPr lang="en-US" sz="2700" dirty="0">
                        <a:solidFill>
                          <a:schemeClr val="bg1"/>
                        </a:solidFill>
                        <a:latin typeface="Calibri" pitchFamily="34" charset="0"/>
                        <a:ea typeface="華康儷中黑" pitchFamily="49" charset="-120"/>
                      </a:endParaRPr>
                    </a:p>
                  </a:txBody>
                  <a:tcPr marL="121920" marR="121920" marT="60960" marB="60960"/>
                </a:tc>
                <a:extLst>
                  <a:ext uri="{0D108BD9-81ED-4DB2-BD59-A6C34878D82A}">
                    <a16:rowId xmlns:a16="http://schemas.microsoft.com/office/drawing/2014/main" val="10003"/>
                  </a:ext>
                </a:extLst>
              </a:tr>
              <a:tr h="9347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dirty="0" smtClean="0"/>
                        <a:t>Difficulty concentrating</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Sleep disorders</a:t>
                      </a:r>
                      <a:endParaRPr lang="en-US" sz="2700" dirty="0">
                        <a:solidFill>
                          <a:schemeClr val="bg1"/>
                        </a:solidFill>
                        <a:latin typeface="Calibri" pitchFamily="34" charset="0"/>
                        <a:ea typeface="華康儷中黑" pitchFamily="49" charset="-120"/>
                      </a:endParaRPr>
                    </a:p>
                  </a:txBody>
                  <a:tcPr marL="121920" marR="121920" marT="60960" marB="60960"/>
                </a:tc>
                <a:tc>
                  <a:txBody>
                    <a:bodyPr/>
                    <a:lstStyle/>
                    <a:p>
                      <a:pPr algn="ctr"/>
                      <a:r>
                        <a:rPr lang="en-US" sz="2700" dirty="0" smtClean="0"/>
                        <a:t>Low mood</a:t>
                      </a:r>
                      <a:endParaRPr lang="en-US" sz="2700" dirty="0">
                        <a:solidFill>
                          <a:schemeClr val="bg1"/>
                        </a:solidFill>
                        <a:latin typeface="Calibri" pitchFamily="34" charset="0"/>
                        <a:ea typeface="華康儷中黑" pitchFamily="49" charset="-120"/>
                      </a:endParaRPr>
                    </a:p>
                  </a:txBody>
                  <a:tcPr marL="121920" marR="121920" marT="60960" marB="609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07145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3200" y="0"/>
            <a:ext cx="3759200" cy="6858000"/>
          </a:xfrm>
          <a:prstGeom prst="rect">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1524000"/>
            <a:ext cx="4241800" cy="4241800"/>
          </a:xfrm>
          <a:prstGeom prst="rect">
            <a:avLst/>
          </a:prstGeom>
        </p:spPr>
      </p:pic>
      <p:pic>
        <p:nvPicPr>
          <p:cNvPr id="2" name="Picture 1"/>
          <p:cNvPicPr>
            <a:picLocks noChangeAspect="1"/>
          </p:cNvPicPr>
          <p:nvPr/>
        </p:nvPicPr>
        <p:blipFill>
          <a:blip r:embed="rId3"/>
          <a:stretch>
            <a:fillRect/>
          </a:stretch>
        </p:blipFill>
        <p:spPr>
          <a:xfrm>
            <a:off x="5080001" y="419100"/>
            <a:ext cx="6159500" cy="6019800"/>
          </a:xfrm>
          <a:prstGeom prst="rect">
            <a:avLst/>
          </a:prstGeom>
        </p:spPr>
      </p:pic>
    </p:spTree>
    <p:extLst>
      <p:ext uri="{BB962C8B-B14F-4D97-AF65-F5344CB8AC3E}">
        <p14:creationId xmlns:p14="http://schemas.microsoft.com/office/powerpoint/2010/main" val="3206757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4673600" y="1524000"/>
            <a:ext cx="6908800" cy="4648200"/>
          </a:xfrm>
        </p:spPr>
        <p:txBody>
          <a:bodyPr>
            <a:normAutofit/>
          </a:bodyPr>
          <a:lstStyle/>
          <a:p>
            <a:pPr>
              <a:lnSpc>
                <a:spcPct val="120000"/>
              </a:lnSpc>
              <a:spcBef>
                <a:spcPts val="0"/>
              </a:spcBef>
              <a:buClr>
                <a:schemeClr val="accent6">
                  <a:lumMod val="75000"/>
                </a:schemeClr>
              </a:buClr>
              <a:buFont typeface="Arial" panose="020B0604020202020204" pitchFamily="34" charset="0"/>
              <a:buChar char="•"/>
            </a:pPr>
            <a:r>
              <a:rPr lang="en-US" dirty="0" smtClean="0">
                <a:latin typeface="Calibri" panose="020F0502020204030204" pitchFamily="34" charset="0"/>
              </a:rPr>
              <a:t>Vegetarian product</a:t>
            </a:r>
            <a:endParaRPr lang="en-US" dirty="0">
              <a:latin typeface="Calibri" panose="020F0502020204030204" pitchFamily="34" charset="0"/>
            </a:endParaRPr>
          </a:p>
          <a:p>
            <a:pPr>
              <a:lnSpc>
                <a:spcPct val="120000"/>
              </a:lnSpc>
              <a:spcBef>
                <a:spcPts val="0"/>
              </a:spcBef>
              <a:buClr>
                <a:schemeClr val="accent6">
                  <a:lumMod val="75000"/>
                </a:schemeClr>
              </a:buClr>
              <a:buFont typeface="Arial" panose="020B0604020202020204" pitchFamily="34" charset="0"/>
              <a:buChar char="•"/>
            </a:pPr>
            <a:r>
              <a:rPr lang="en-US" dirty="0" smtClean="0">
                <a:latin typeface="Calibri" panose="020F0502020204030204" pitchFamily="34" charset="0"/>
              </a:rPr>
              <a:t>Contains patented and a non-GMO ingredient</a:t>
            </a:r>
            <a:endParaRPr lang="en-US" dirty="0">
              <a:latin typeface="Calibri" panose="020F0502020204030204" pitchFamily="34" charset="0"/>
            </a:endParaRPr>
          </a:p>
          <a:p>
            <a:pPr>
              <a:lnSpc>
                <a:spcPct val="120000"/>
              </a:lnSpc>
              <a:spcBef>
                <a:spcPts val="0"/>
              </a:spcBef>
              <a:buClr>
                <a:schemeClr val="accent6">
                  <a:lumMod val="75000"/>
                </a:schemeClr>
              </a:buClr>
              <a:buFont typeface="Arial" panose="020B0604020202020204" pitchFamily="34" charset="0"/>
              <a:buChar char="•"/>
            </a:pPr>
            <a:r>
              <a:rPr lang="en-US" dirty="0" err="1" smtClean="0">
                <a:latin typeface="Calibri" panose="020F0502020204030204" pitchFamily="34" charset="0"/>
              </a:rPr>
              <a:t>Capros</a:t>
            </a:r>
            <a:r>
              <a:rPr lang="en-US" dirty="0" smtClean="0">
                <a:latin typeface="Calibri" panose="020F0502020204030204" pitchFamily="34" charset="0"/>
              </a:rPr>
              <a:t> Indian Gooseberry Fruit &amp; Citrus </a:t>
            </a:r>
            <a:r>
              <a:rPr lang="en-US" dirty="0" err="1" smtClean="0">
                <a:latin typeface="Calibri" panose="020F0502020204030204" pitchFamily="34" charset="0"/>
              </a:rPr>
              <a:t>sinensis</a:t>
            </a:r>
            <a:r>
              <a:rPr lang="en-US" dirty="0" smtClean="0">
                <a:latin typeface="Calibri" panose="020F0502020204030204" pitchFamily="34" charset="0"/>
              </a:rPr>
              <a:t> fruit peel</a:t>
            </a:r>
            <a:endParaRPr lang="en-US" dirty="0">
              <a:latin typeface="Calibri" panose="020F0502020204030204" pitchFamily="34" charset="0"/>
            </a:endParaRPr>
          </a:p>
          <a:p>
            <a:pPr>
              <a:lnSpc>
                <a:spcPct val="120000"/>
              </a:lnSpc>
              <a:spcBef>
                <a:spcPts val="0"/>
              </a:spcBef>
              <a:buClr>
                <a:schemeClr val="accent6">
                  <a:lumMod val="75000"/>
                </a:schemeClr>
              </a:buClr>
              <a:buFont typeface="Arial" panose="020B0604020202020204" pitchFamily="34" charset="0"/>
              <a:buChar char="•"/>
            </a:pPr>
            <a:r>
              <a:rPr lang="en-US" dirty="0" smtClean="0">
                <a:latin typeface="Calibri" panose="020F0502020204030204" pitchFamily="34" charset="0"/>
              </a:rPr>
              <a:t>Cardiovascular health</a:t>
            </a:r>
          </a:p>
        </p:txBody>
      </p:sp>
      <p:sp>
        <p:nvSpPr>
          <p:cNvPr id="3" name="Title 2"/>
          <p:cNvSpPr>
            <a:spLocks noGrp="1"/>
          </p:cNvSpPr>
          <p:nvPr>
            <p:ph type="title"/>
          </p:nvPr>
        </p:nvSpPr>
        <p:spPr>
          <a:xfrm>
            <a:off x="4876800" y="267493"/>
            <a:ext cx="6705600" cy="1104107"/>
          </a:xfrm>
        </p:spPr>
        <p:txBody>
          <a:bodyPr>
            <a:normAutofit/>
          </a:bodyPr>
          <a:lstStyle/>
          <a:p>
            <a:pPr algn="ctr"/>
            <a:r>
              <a:rPr lang="en-US" dirty="0" smtClean="0">
                <a:ln>
                  <a:noFill/>
                </a:ln>
                <a:solidFill>
                  <a:schemeClr val="tx1"/>
                </a:solidFill>
                <a:latin typeface="Calibri" panose="020F0502020204030204" pitchFamily="34" charset="0"/>
              </a:rPr>
              <a:t>VALUE PROPOSITION</a:t>
            </a:r>
            <a:endParaRPr lang="en-US" dirty="0">
              <a:ln>
                <a:noFill/>
              </a:ln>
              <a:solidFill>
                <a:schemeClr val="tx1"/>
              </a:solidFill>
              <a:latin typeface="Calibri" panose="020F0502020204030204" pitchFamily="34" charset="0"/>
            </a:endParaRPr>
          </a:p>
        </p:txBody>
      </p:sp>
      <p:sp>
        <p:nvSpPr>
          <p:cNvPr id="6" name="Rectangle 5"/>
          <p:cNvSpPr/>
          <p:nvPr/>
        </p:nvSpPr>
        <p:spPr>
          <a:xfrm>
            <a:off x="203200" y="0"/>
            <a:ext cx="3759200" cy="6858000"/>
          </a:xfrm>
          <a:prstGeom prst="rect">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524000"/>
            <a:ext cx="4241800" cy="4241800"/>
          </a:xfrm>
          <a:prstGeom prst="rect">
            <a:avLst/>
          </a:prstGeom>
        </p:spPr>
      </p:pic>
    </p:spTree>
    <p:extLst>
      <p:ext uri="{BB962C8B-B14F-4D97-AF65-F5344CB8AC3E}">
        <p14:creationId xmlns:p14="http://schemas.microsoft.com/office/powerpoint/2010/main" val="3905413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0"/>
            <a:ext cx="3759200" cy="6858000"/>
          </a:xfrm>
          <a:prstGeom prst="rect">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5181600" y="76201"/>
            <a:ext cx="6096000" cy="33511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0679" y="2567123"/>
            <a:ext cx="4572000" cy="1825356"/>
          </a:xfrm>
          <a:prstGeom prst="rect">
            <a:avLst/>
          </a:prstGeom>
        </p:spPr>
      </p:pic>
      <p:grpSp>
        <p:nvGrpSpPr>
          <p:cNvPr id="9" name="Group 8"/>
          <p:cNvGrpSpPr/>
          <p:nvPr/>
        </p:nvGrpSpPr>
        <p:grpSpPr>
          <a:xfrm>
            <a:off x="5699760" y="3632200"/>
            <a:ext cx="4968240" cy="3119120"/>
            <a:chOff x="38100" y="-476250"/>
            <a:chExt cx="9315450" cy="5848350"/>
          </a:xfrm>
        </p:grpSpPr>
        <p:pic>
          <p:nvPicPr>
            <p:cNvPr id="3" name="Picture 2"/>
            <p:cNvPicPr>
              <a:picLocks noChangeAspect="1"/>
            </p:cNvPicPr>
            <p:nvPr/>
          </p:nvPicPr>
          <p:blipFill>
            <a:blip r:embed="rId4"/>
            <a:stretch>
              <a:fillRect/>
            </a:stretch>
          </p:blipFill>
          <p:spPr>
            <a:xfrm>
              <a:off x="38100" y="-476250"/>
              <a:ext cx="4629150" cy="5848350"/>
            </a:xfrm>
            <a:prstGeom prst="rect">
              <a:avLst/>
            </a:prstGeom>
          </p:spPr>
        </p:pic>
        <p:pic>
          <p:nvPicPr>
            <p:cNvPr id="8" name="Picture 7"/>
            <p:cNvPicPr>
              <a:picLocks noChangeAspect="1"/>
            </p:cNvPicPr>
            <p:nvPr/>
          </p:nvPicPr>
          <p:blipFill>
            <a:blip r:embed="rId5"/>
            <a:stretch>
              <a:fillRect/>
            </a:stretch>
          </p:blipFill>
          <p:spPr>
            <a:xfrm>
              <a:off x="4705350" y="-466725"/>
              <a:ext cx="4648200" cy="5810250"/>
            </a:xfrm>
            <a:prstGeom prst="rect">
              <a:avLst/>
            </a:prstGeom>
          </p:spPr>
        </p:pic>
      </p:grpSp>
    </p:spTree>
    <p:extLst>
      <p:ext uri="{BB962C8B-B14F-4D97-AF65-F5344CB8AC3E}">
        <p14:creationId xmlns:p14="http://schemas.microsoft.com/office/powerpoint/2010/main" val="2488489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706" y="81728"/>
            <a:ext cx="7810500" cy="705672"/>
            <a:chOff x="29029" y="160848"/>
            <a:chExt cx="5857875" cy="529254"/>
          </a:xfrm>
        </p:grpSpPr>
        <p:pic>
          <p:nvPicPr>
            <p:cNvPr id="4" name="Picture 3"/>
            <p:cNvPicPr>
              <a:picLocks noChangeAspect="1"/>
            </p:cNvPicPr>
            <p:nvPr/>
          </p:nvPicPr>
          <p:blipFill>
            <a:blip r:embed="rId3"/>
            <a:stretch>
              <a:fillRect/>
            </a:stretch>
          </p:blipFill>
          <p:spPr>
            <a:xfrm>
              <a:off x="29029" y="160848"/>
              <a:ext cx="5857875" cy="529254"/>
            </a:xfrm>
            <a:prstGeom prst="rect">
              <a:avLst/>
            </a:prstGeom>
            <a:scene3d>
              <a:camera prst="orthographicFront"/>
              <a:lightRig rig="threePt" dir="t"/>
            </a:scene3d>
            <a:sp3d>
              <a:bevelT/>
            </a:sp3d>
          </p:spPr>
        </p:pic>
        <p:pic>
          <p:nvPicPr>
            <p:cNvPr id="5" name="Picture 4"/>
            <p:cNvPicPr>
              <a:picLocks noChangeAspect="1"/>
            </p:cNvPicPr>
            <p:nvPr/>
          </p:nvPicPr>
          <p:blipFill>
            <a:blip r:embed="rId4"/>
            <a:stretch>
              <a:fillRect/>
            </a:stretch>
          </p:blipFill>
          <p:spPr>
            <a:xfrm>
              <a:off x="4981575" y="184934"/>
              <a:ext cx="809625" cy="481082"/>
            </a:xfrm>
            <a:prstGeom prst="rect">
              <a:avLst/>
            </a:prstGeom>
            <a:scene3d>
              <a:camera prst="orthographicFront"/>
              <a:lightRig rig="threePt" dir="t"/>
            </a:scene3d>
            <a:sp3d>
              <a:bevelT/>
            </a:sp3d>
          </p:spPr>
        </p:pic>
      </p:grpSp>
      <p:pic>
        <p:nvPicPr>
          <p:cNvPr id="7" name="Picture 6"/>
          <p:cNvPicPr>
            <a:picLocks noChangeAspect="1"/>
          </p:cNvPicPr>
          <p:nvPr/>
        </p:nvPicPr>
        <p:blipFill>
          <a:blip r:embed="rId5"/>
          <a:stretch>
            <a:fillRect/>
          </a:stretch>
        </p:blipFill>
        <p:spPr>
          <a:xfrm>
            <a:off x="38706" y="889000"/>
            <a:ext cx="8635873" cy="5787203"/>
          </a:xfrm>
          <a:prstGeom prst="rect">
            <a:avLst/>
          </a:prstGeom>
          <a:scene3d>
            <a:camera prst="orthographicFront"/>
            <a:lightRig rig="threePt" dir="t"/>
          </a:scene3d>
          <a:sp3d>
            <a:bevelT/>
          </a:sp3d>
        </p:spPr>
      </p:pic>
      <p:sp>
        <p:nvSpPr>
          <p:cNvPr id="8" name="TextBox 7"/>
          <p:cNvSpPr txBox="1"/>
          <p:nvPr/>
        </p:nvSpPr>
        <p:spPr>
          <a:xfrm>
            <a:off x="8703607" y="5765801"/>
            <a:ext cx="3449688" cy="913392"/>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Source: https://skypost.ulifestyle.com.hk/article/2169979/%E5%B9%BC%E5%85%92%E6%94%9D%E9%81%8E%E9%87%8F%E7%B6%AD%E4%BB%96%E5%91%BD%20%E6%81%90%E4%B8%AD%E6%AF%92</a:t>
            </a:r>
          </a:p>
        </p:txBody>
      </p:sp>
      <p:sp>
        <p:nvSpPr>
          <p:cNvPr id="9" name="TextBox 8"/>
          <p:cNvSpPr txBox="1"/>
          <p:nvPr/>
        </p:nvSpPr>
        <p:spPr>
          <a:xfrm>
            <a:off x="8703607" y="804624"/>
            <a:ext cx="3352800" cy="2390141"/>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Excessive vitamin intakes for children can be poisoning</a:t>
            </a:r>
          </a:p>
        </p:txBody>
      </p:sp>
    </p:spTree>
    <p:extLst>
      <p:ext uri="{BB962C8B-B14F-4D97-AF65-F5344CB8AC3E}">
        <p14:creationId xmlns:p14="http://schemas.microsoft.com/office/powerpoint/2010/main" val="3905185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04001" y="1514476"/>
            <a:ext cx="4876911" cy="4647346"/>
            <a:chOff x="4953000" y="1135856"/>
            <a:chExt cx="3657683" cy="3485510"/>
          </a:xfrm>
        </p:grpSpPr>
        <p:pic>
          <p:nvPicPr>
            <p:cNvPr id="8" name="Picture 7"/>
            <p:cNvPicPr>
              <a:picLocks noChangeAspect="1"/>
            </p:cNvPicPr>
            <p:nvPr/>
          </p:nvPicPr>
          <p:blipFill>
            <a:blip r:embed="rId3"/>
            <a:stretch>
              <a:fillRect/>
            </a:stretch>
          </p:blipFill>
          <p:spPr>
            <a:xfrm>
              <a:off x="4953000" y="1135856"/>
              <a:ext cx="3657683" cy="2862262"/>
            </a:xfrm>
            <a:prstGeom prst="rect">
              <a:avLst/>
            </a:prstGeom>
          </p:spPr>
        </p:pic>
        <p:sp>
          <p:nvSpPr>
            <p:cNvPr id="9" name="TextBox 8"/>
            <p:cNvSpPr txBox="1"/>
            <p:nvPr/>
          </p:nvSpPr>
          <p:spPr>
            <a:xfrm>
              <a:off x="4953000" y="3998118"/>
              <a:ext cx="3657683" cy="623248"/>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TW" sz="4800"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Ratio of 3:2:1</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endParaRPr>
            </a:p>
          </p:txBody>
        </p:sp>
      </p:grpSp>
      <p:grpSp>
        <p:nvGrpSpPr>
          <p:cNvPr id="12" name="Group 11"/>
          <p:cNvGrpSpPr/>
          <p:nvPr/>
        </p:nvGrpSpPr>
        <p:grpSpPr>
          <a:xfrm>
            <a:off x="406400" y="685801"/>
            <a:ext cx="5702565" cy="5473700"/>
            <a:chOff x="304800" y="514350"/>
            <a:chExt cx="4276924" cy="4105275"/>
          </a:xfrm>
        </p:grpSpPr>
        <p:pic>
          <p:nvPicPr>
            <p:cNvPr id="7" name="Picture 6"/>
            <p:cNvPicPr>
              <a:picLocks noChangeAspect="1"/>
            </p:cNvPicPr>
            <p:nvPr/>
          </p:nvPicPr>
          <p:blipFill>
            <a:blip r:embed="rId4"/>
            <a:stretch>
              <a:fillRect/>
            </a:stretch>
          </p:blipFill>
          <p:spPr>
            <a:xfrm>
              <a:off x="304800" y="514350"/>
              <a:ext cx="4276924" cy="4105275"/>
            </a:xfrm>
            <a:prstGeom prst="rect">
              <a:avLst/>
            </a:prstGeom>
          </p:spPr>
        </p:pic>
        <p:pic>
          <p:nvPicPr>
            <p:cNvPr id="11" name="Picture 10"/>
            <p:cNvPicPr>
              <a:picLocks noChangeAspect="1"/>
            </p:cNvPicPr>
            <p:nvPr/>
          </p:nvPicPr>
          <p:blipFill>
            <a:blip r:embed="rId5"/>
            <a:stretch>
              <a:fillRect/>
            </a:stretch>
          </p:blipFill>
          <p:spPr>
            <a:xfrm>
              <a:off x="457200" y="1629788"/>
              <a:ext cx="702225" cy="484762"/>
            </a:xfrm>
            <a:prstGeom prst="rect">
              <a:avLst/>
            </a:prstGeom>
          </p:spPr>
        </p:pic>
      </p:grpSp>
    </p:spTree>
    <p:extLst>
      <p:ext uri="{BB962C8B-B14F-4D97-AF65-F5344CB8AC3E}">
        <p14:creationId xmlns:p14="http://schemas.microsoft.com/office/powerpoint/2010/main" val="64145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8495" y="1236821"/>
            <a:ext cx="5080000" cy="5080000"/>
          </a:xfrm>
          <a:prstGeom prst="rect">
            <a:avLst/>
          </a:prstGeom>
        </p:spPr>
      </p:pic>
      <p:sp>
        <p:nvSpPr>
          <p:cNvPr id="7" name="Title 2"/>
          <p:cNvSpPr>
            <a:spLocks noGrp="1"/>
          </p:cNvSpPr>
          <p:nvPr>
            <p:ph type="title"/>
          </p:nvPr>
        </p:nvSpPr>
        <p:spPr>
          <a:xfrm>
            <a:off x="4876800" y="267493"/>
            <a:ext cx="6705600" cy="1104107"/>
          </a:xfrm>
        </p:spPr>
        <p:txBody>
          <a:bodyPr>
            <a:normAutofit/>
          </a:bodyPr>
          <a:lstStyle/>
          <a:p>
            <a:pPr algn="ctr"/>
            <a:r>
              <a:rPr lang="en-US" altLang="zh-HK" dirty="0" smtClean="0">
                <a:solidFill>
                  <a:srgbClr val="000000"/>
                </a:solidFill>
                <a:latin typeface="Calibri" panose="020F0502020204030204" pitchFamily="34" charset="0"/>
                <a:ea typeface="微軟正黑體" panose="020B0604030504040204" pitchFamily="34" charset="-120"/>
              </a:rPr>
              <a:t>INTRODUCING.....</a:t>
            </a:r>
            <a:endParaRPr lang="zh-HK" altLang="en-US" dirty="0">
              <a:solidFill>
                <a:srgbClr val="000000"/>
              </a:solidFill>
              <a:latin typeface="Calibri" panose="020F0502020204030204" pitchFamily="34" charset="0"/>
              <a:ea typeface="微軟正黑體" panose="020B0604030504040204" pitchFamily="34" charset="-120"/>
            </a:endParaRPr>
          </a:p>
        </p:txBody>
      </p:sp>
      <p:sp>
        <p:nvSpPr>
          <p:cNvPr id="8" name="TextBox 7"/>
          <p:cNvSpPr txBox="1"/>
          <p:nvPr/>
        </p:nvSpPr>
        <p:spPr>
          <a:xfrm>
            <a:off x="3962400" y="6070624"/>
            <a:ext cx="8229600" cy="492394"/>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HK"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rPr>
              <a:t>Code: HK6936| UC: HK$176.00 | SR: HK$247.00 | BV: 13.00</a:t>
            </a:r>
            <a:endParaRPr kumimoji="0" lang="zh-HK" altLang="en-US"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04" y="1905000"/>
            <a:ext cx="2839193" cy="2921000"/>
          </a:xfrm>
          <a:prstGeom prst="rect">
            <a:avLst/>
          </a:prstGeom>
        </p:spPr>
      </p:pic>
    </p:spTree>
    <p:extLst>
      <p:ext uri="{BB962C8B-B14F-4D97-AF65-F5344CB8AC3E}">
        <p14:creationId xmlns:p14="http://schemas.microsoft.com/office/powerpoint/2010/main" val="14600282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787400"/>
            <a:ext cx="5689600" cy="5689600"/>
          </a:xfrm>
          <a:prstGeom prst="rect">
            <a:avLst/>
          </a:prstGeom>
        </p:spPr>
      </p:pic>
      <p:sp>
        <p:nvSpPr>
          <p:cNvPr id="6" name="Content Placeholder 1"/>
          <p:cNvSpPr>
            <a:spLocks noGrp="1"/>
          </p:cNvSpPr>
          <p:nvPr>
            <p:ph idx="1"/>
          </p:nvPr>
        </p:nvSpPr>
        <p:spPr>
          <a:xfrm>
            <a:off x="4673600" y="1320800"/>
            <a:ext cx="7213600" cy="4648200"/>
          </a:xfrm>
        </p:spPr>
        <p:txBody>
          <a:bodyPr>
            <a:noAutofit/>
          </a:bodyPr>
          <a:lstStyle/>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optimal immune functions</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skeletal health and growth</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healthy teeth and gums</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growth and strength of teeth &amp; bones</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healthy growth and development</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healthy vision and eyes</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a healthy intestinal tract</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Promotes normal digestion</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Supports a healthy heart</a:t>
            </a:r>
          </a:p>
          <a:p>
            <a:pPr>
              <a:lnSpc>
                <a:spcPct val="100000"/>
              </a:lnSpc>
              <a:spcBef>
                <a:spcPts val="0"/>
              </a:spcBef>
              <a:buClr>
                <a:srgbClr val="7030A0"/>
              </a:buClr>
              <a:buFont typeface="Arial" panose="020B0604020202020204" pitchFamily="34" charset="0"/>
              <a:buChar char="•"/>
            </a:pPr>
            <a:r>
              <a:rPr lang="en-US" sz="2667" dirty="0">
                <a:latin typeface="Calibri" panose="020F0502020204030204" pitchFamily="34" charset="0"/>
                <a:ea typeface="新細明體" panose="02020500000000000000" pitchFamily="18" charset="-120"/>
                <a:cs typeface="Times New Roman" panose="02020603050405020304" pitchFamily="18" charset="0"/>
              </a:rPr>
              <a:t>Provide antioxidant protection</a:t>
            </a:r>
          </a:p>
          <a:p>
            <a:pPr>
              <a:lnSpc>
                <a:spcPct val="100000"/>
              </a:lnSpc>
              <a:spcBef>
                <a:spcPts val="0"/>
              </a:spcBef>
              <a:buClr>
                <a:srgbClr val="7030A0"/>
              </a:buClr>
              <a:buFont typeface="Arial" panose="020B0604020202020204" pitchFamily="34" charset="0"/>
              <a:buChar char="•"/>
            </a:pPr>
            <a:endParaRPr lang="en-US" sz="2667" dirty="0">
              <a:latin typeface="Calibri" panose="020F0502020204030204" pitchFamily="34" charset="0"/>
              <a:ea typeface="新細明體" panose="02020500000000000000" pitchFamily="18" charset="-120"/>
              <a:cs typeface="Times New Roman" panose="02020603050405020304" pitchFamily="18" charset="0"/>
            </a:endParaRPr>
          </a:p>
          <a:p>
            <a:pPr marL="0" indent="0">
              <a:lnSpc>
                <a:spcPct val="100000"/>
              </a:lnSpc>
              <a:spcBef>
                <a:spcPts val="0"/>
              </a:spcBef>
              <a:buClr>
                <a:srgbClr val="7030A0"/>
              </a:buClr>
              <a:buNone/>
            </a:pPr>
            <a:r>
              <a:rPr lang="en-US" sz="2667" dirty="0">
                <a:latin typeface="Calibri" panose="020F0502020204030204" pitchFamily="34" charset="0"/>
                <a:ea typeface="新細明體" panose="02020500000000000000" pitchFamily="18" charset="-120"/>
                <a:cs typeface="Times New Roman" panose="02020603050405020304" pitchFamily="18" charset="0"/>
              </a:rPr>
              <a:t>Ages 2-3: 1 capful per day. </a:t>
            </a:r>
          </a:p>
          <a:p>
            <a:pPr marL="0" indent="0">
              <a:lnSpc>
                <a:spcPct val="100000"/>
              </a:lnSpc>
              <a:spcBef>
                <a:spcPts val="0"/>
              </a:spcBef>
              <a:buClr>
                <a:srgbClr val="7030A0"/>
              </a:buClr>
              <a:buNone/>
            </a:pPr>
            <a:r>
              <a:rPr lang="en-US" sz="2667" dirty="0">
                <a:latin typeface="Calibri" panose="020F0502020204030204" pitchFamily="34" charset="0"/>
                <a:ea typeface="新細明體" panose="02020500000000000000" pitchFamily="18" charset="-120"/>
                <a:cs typeface="Times New Roman" panose="02020603050405020304" pitchFamily="18" charset="0"/>
              </a:rPr>
              <a:t>Ages 4 and older: Take 2 capfuls daily.</a:t>
            </a:r>
          </a:p>
          <a:p>
            <a:pPr marL="0" indent="0">
              <a:lnSpc>
                <a:spcPct val="100000"/>
              </a:lnSpc>
              <a:spcBef>
                <a:spcPts val="0"/>
              </a:spcBef>
              <a:buClr>
                <a:srgbClr val="7030A0"/>
              </a:buClr>
              <a:buNone/>
            </a:pPr>
            <a:endParaRPr lang="en-US" sz="2667"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Title 2"/>
          <p:cNvSpPr>
            <a:spLocks noGrp="1"/>
          </p:cNvSpPr>
          <p:nvPr>
            <p:ph type="title"/>
          </p:nvPr>
        </p:nvSpPr>
        <p:spPr>
          <a:xfrm>
            <a:off x="4876800" y="267493"/>
            <a:ext cx="6705600" cy="1104107"/>
          </a:xfrm>
        </p:spPr>
        <p:txBody>
          <a:bodyPr>
            <a:normAutofit/>
          </a:bodyPr>
          <a:lstStyle/>
          <a:p>
            <a:pPr algn="ctr"/>
            <a:r>
              <a:rPr lang="en-US" altLang="zh-HK" dirty="0" smtClean="0">
                <a:solidFill>
                  <a:srgbClr val="000000"/>
                </a:solidFill>
                <a:latin typeface="Calibri" panose="020F0502020204030204" pitchFamily="34" charset="0"/>
                <a:ea typeface="微軟正黑體" panose="020B0604030504040204" pitchFamily="34" charset="-120"/>
              </a:rPr>
              <a:t>BENEFITS</a:t>
            </a:r>
            <a:endParaRPr lang="zh-HK" altLang="en-US" dirty="0">
              <a:solidFill>
                <a:srgbClr val="000000"/>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10516200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787400"/>
            <a:ext cx="5689600" cy="5689600"/>
          </a:xfrm>
          <a:prstGeom prst="rect">
            <a:avLst/>
          </a:prstGeom>
        </p:spPr>
      </p:pic>
      <p:grpSp>
        <p:nvGrpSpPr>
          <p:cNvPr id="10" name="Group 9"/>
          <p:cNvGrpSpPr/>
          <p:nvPr/>
        </p:nvGrpSpPr>
        <p:grpSpPr>
          <a:xfrm>
            <a:off x="4775201" y="228600"/>
            <a:ext cx="6921500" cy="6451600"/>
            <a:chOff x="3581400" y="171450"/>
            <a:chExt cx="5191125" cy="4838700"/>
          </a:xfrm>
        </p:grpSpPr>
        <p:pic>
          <p:nvPicPr>
            <p:cNvPr id="8" name="Picture 7"/>
            <p:cNvPicPr>
              <a:picLocks noChangeAspect="1"/>
            </p:cNvPicPr>
            <p:nvPr/>
          </p:nvPicPr>
          <p:blipFill>
            <a:blip r:embed="rId3"/>
            <a:stretch>
              <a:fillRect/>
            </a:stretch>
          </p:blipFill>
          <p:spPr>
            <a:xfrm>
              <a:off x="3581400" y="171450"/>
              <a:ext cx="5191125" cy="4800600"/>
            </a:xfrm>
            <a:prstGeom prst="rect">
              <a:avLst/>
            </a:prstGeom>
          </p:spPr>
        </p:pic>
        <p:sp>
          <p:nvSpPr>
            <p:cNvPr id="9" name="Rectangle 8"/>
            <p:cNvSpPr/>
            <p:nvPr/>
          </p:nvSpPr>
          <p:spPr>
            <a:xfrm>
              <a:off x="6172200" y="3409950"/>
              <a:ext cx="2590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4891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01600" y="-25400"/>
          <a:ext cx="11785600" cy="6583680"/>
        </p:xfrm>
        <a:graphic>
          <a:graphicData uri="http://schemas.openxmlformats.org/drawingml/2006/table">
            <a:tbl>
              <a:tblPr firstRow="1" bandRow="1">
                <a:tableStyleId>{3B4B98B0-60AC-42C2-AFA5-B58CD77FA1E5}</a:tableStyleId>
              </a:tblPr>
              <a:tblGrid>
                <a:gridCol w="2357120">
                  <a:extLst>
                    <a:ext uri="{9D8B030D-6E8A-4147-A177-3AD203B41FA5}">
                      <a16:colId xmlns:a16="http://schemas.microsoft.com/office/drawing/2014/main" val="3679057342"/>
                    </a:ext>
                  </a:extLst>
                </a:gridCol>
                <a:gridCol w="2357120">
                  <a:extLst>
                    <a:ext uri="{9D8B030D-6E8A-4147-A177-3AD203B41FA5}">
                      <a16:colId xmlns:a16="http://schemas.microsoft.com/office/drawing/2014/main" val="244456104"/>
                    </a:ext>
                  </a:extLst>
                </a:gridCol>
                <a:gridCol w="2357120">
                  <a:extLst>
                    <a:ext uri="{9D8B030D-6E8A-4147-A177-3AD203B41FA5}">
                      <a16:colId xmlns:a16="http://schemas.microsoft.com/office/drawing/2014/main" val="2855761293"/>
                    </a:ext>
                  </a:extLst>
                </a:gridCol>
                <a:gridCol w="2357120">
                  <a:extLst>
                    <a:ext uri="{9D8B030D-6E8A-4147-A177-3AD203B41FA5}">
                      <a16:colId xmlns:a16="http://schemas.microsoft.com/office/drawing/2014/main" val="3079118227"/>
                    </a:ext>
                  </a:extLst>
                </a:gridCol>
                <a:gridCol w="2357120">
                  <a:extLst>
                    <a:ext uri="{9D8B030D-6E8A-4147-A177-3AD203B41FA5}">
                      <a16:colId xmlns:a16="http://schemas.microsoft.com/office/drawing/2014/main" val="522758132"/>
                    </a:ext>
                  </a:extLst>
                </a:gridCol>
              </a:tblGrid>
              <a:tr h="2072640">
                <a:tc>
                  <a:txBody>
                    <a:bodyPr/>
                    <a:lstStyle/>
                    <a:p>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Nutrients</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DRIs</a:t>
                      </a:r>
                    </a:p>
                    <a:p>
                      <a:pPr algn="ctr"/>
                      <a:r>
                        <a:rPr lang="en-US" sz="3200" dirty="0" smtClean="0">
                          <a:latin typeface="Calibri" panose="020F0502020204030204" pitchFamily="34" charset="0"/>
                          <a:ea typeface="微軟正黑體" panose="020B0604030504040204" pitchFamily="34" charset="-120"/>
                        </a:rPr>
                        <a:t>Age 4-8</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DRIs</a:t>
                      </a:r>
                    </a:p>
                    <a:p>
                      <a:pPr algn="ctr"/>
                      <a:r>
                        <a:rPr lang="en-US" sz="3200" dirty="0" smtClean="0">
                          <a:latin typeface="Calibri" panose="020F0502020204030204" pitchFamily="34" charset="0"/>
                          <a:ea typeface="微軟正黑體" panose="020B0604030504040204" pitchFamily="34" charset="-120"/>
                        </a:rPr>
                        <a:t>Age 9-13</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DRIs</a:t>
                      </a:r>
                    </a:p>
                    <a:p>
                      <a:pPr algn="ctr"/>
                      <a:r>
                        <a:rPr lang="en-US" sz="3200" dirty="0" smtClean="0">
                          <a:latin typeface="Calibri" panose="020F0502020204030204" pitchFamily="34" charset="0"/>
                          <a:ea typeface="微軟正黑體" panose="020B0604030504040204" pitchFamily="34" charset="-120"/>
                        </a:rPr>
                        <a:t>Age 14-18</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DNA</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Miracles Multivitamin</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2196261175"/>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A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1350 IU/d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2000 IU/d</a:t>
                      </a: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3000 IU/d</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1500 IU</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2533114332"/>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B1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0.6 </a:t>
                      </a:r>
                      <a:r>
                        <a:rPr lang="en-US" altLang="ja-JP" sz="3200" dirty="0" smtClean="0">
                          <a:latin typeface="Calibri" panose="020F0502020204030204" pitchFamily="34" charset="0"/>
                          <a:ea typeface="微軟正黑體" panose="020B0604030504040204" pitchFamily="34" charset="-120"/>
                        </a:rPr>
                        <a:t>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0.9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1.2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0.75</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228945742"/>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B2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0.6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0.9 mg/d</a:t>
                      </a: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1.3 mg/d</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0.82</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1779389111"/>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B3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8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12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16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10</a:t>
                      </a:r>
                      <a:r>
                        <a:rPr lang="ja-JP" altLang="en-US" sz="3200" baseline="0" dirty="0" smtClean="0">
                          <a:latin typeface="Calibri" panose="020F0502020204030204" pitchFamily="34" charset="0"/>
                          <a:ea typeface="微軟正黑體" panose="020B0604030504040204" pitchFamily="34" charset="-120"/>
                        </a:rPr>
                        <a:t> </a:t>
                      </a:r>
                      <a:r>
                        <a:rPr lang="en-US" altLang="ja-JP" sz="3200" baseline="0" dirty="0" smtClean="0">
                          <a:latin typeface="Calibri" panose="020F0502020204030204" pitchFamily="34" charset="0"/>
                          <a:ea typeface="微軟正黑體" panose="020B0604030504040204" pitchFamily="34" charset="-120"/>
                        </a:rPr>
                        <a:t>mg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2139102312"/>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B6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0.6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1.3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3840565704"/>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B12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1.2 mcg/d</a:t>
                      </a: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1.8 mcg/d</a:t>
                      </a: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2.4 mcg/d</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3</a:t>
                      </a:r>
                      <a:r>
                        <a:rPr lang="ja-JP" altLang="en-US" sz="3200" baseline="0" dirty="0" smtClean="0">
                          <a:latin typeface="Calibri" panose="020F0502020204030204" pitchFamily="34" charset="0"/>
                          <a:ea typeface="微軟正黑體" panose="020B0604030504040204" pitchFamily="34" charset="-120"/>
                        </a:rPr>
                        <a:t> </a:t>
                      </a:r>
                      <a:r>
                        <a:rPr lang="en-US" altLang="ja-JP" sz="3200" baseline="0" dirty="0" smtClean="0">
                          <a:latin typeface="Calibri" panose="020F0502020204030204" pitchFamily="34" charset="0"/>
                          <a:ea typeface="微軟正黑體" panose="020B0604030504040204" pitchFamily="34" charset="-120"/>
                        </a:rPr>
                        <a:t>mcg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121746268"/>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C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25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45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75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30</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3569943688"/>
                  </a:ext>
                </a:extLst>
              </a:tr>
              <a:tr h="609600">
                <a:tc>
                  <a:txBody>
                    <a:bodyPr/>
                    <a:lstStyle/>
                    <a:p>
                      <a:r>
                        <a:rPr lang="en-US" altLang="ja-JP" sz="3200" dirty="0" smtClean="0">
                          <a:latin typeface="Calibri" panose="020F0502020204030204" pitchFamily="34" charset="0"/>
                          <a:ea typeface="微軟正黑體" panose="020B0604030504040204" pitchFamily="34" charset="-120"/>
                        </a:rPr>
                        <a:t>Vitamin</a:t>
                      </a:r>
                      <a:r>
                        <a:rPr lang="en-US" altLang="ja-JP" sz="3200" baseline="0" dirty="0" smtClean="0">
                          <a:latin typeface="Calibri" panose="020F0502020204030204" pitchFamily="34" charset="0"/>
                          <a:ea typeface="微軟正黑體" panose="020B0604030504040204" pitchFamily="34" charset="-120"/>
                        </a:rPr>
                        <a:t> </a:t>
                      </a:r>
                      <a:r>
                        <a:rPr lang="en-US" sz="3200" dirty="0" smtClean="0">
                          <a:latin typeface="Calibri" panose="020F0502020204030204" pitchFamily="34" charset="0"/>
                          <a:ea typeface="微軟正黑體" panose="020B0604030504040204" pitchFamily="34" charset="-120"/>
                        </a:rPr>
                        <a:t>E </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 8 IU/d</a:t>
                      </a: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13</a:t>
                      </a:r>
                      <a:r>
                        <a:rPr lang="en-US" sz="3200" baseline="0" dirty="0" smtClean="0">
                          <a:latin typeface="Calibri" panose="020F0502020204030204" pitchFamily="34" charset="0"/>
                          <a:ea typeface="微軟正黑體" panose="020B0604030504040204" pitchFamily="34" charset="-120"/>
                        </a:rPr>
                        <a:t> IU</a:t>
                      </a:r>
                      <a:r>
                        <a:rPr lang="en-US" sz="3200" dirty="0" smtClean="0">
                          <a:latin typeface="Calibri" panose="020F0502020204030204" pitchFamily="34" charset="0"/>
                          <a:ea typeface="微軟正黑體" panose="020B0604030504040204" pitchFamily="34" charset="-120"/>
                        </a:rPr>
                        <a:t>/d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15 IU/d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15 IU</a:t>
                      </a:r>
                    </a:p>
                  </a:txBody>
                  <a:tcPr marL="121920" marR="121920" marT="60960" marB="60960"/>
                </a:tc>
                <a:extLst>
                  <a:ext uri="{0D108BD9-81ED-4DB2-BD59-A6C34878D82A}">
                    <a16:rowId xmlns:a16="http://schemas.microsoft.com/office/drawing/2014/main" val="1598639708"/>
                  </a:ext>
                </a:extLst>
              </a:tr>
              <a:tr h="609600">
                <a:tc>
                  <a:txBody>
                    <a:bodyPr/>
                    <a:lstStyle/>
                    <a:p>
                      <a:r>
                        <a:rPr lang="en-US" sz="3200" dirty="0" smtClean="0">
                          <a:latin typeface="Calibri" panose="020F0502020204030204" pitchFamily="34" charset="0"/>
                          <a:ea typeface="微軟正黑體" panose="020B0604030504040204" pitchFamily="34" charset="-120"/>
                        </a:rPr>
                        <a:t>Potassium</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2400" b="0" i="0" kern="1200" dirty="0" smtClean="0">
                          <a:solidFill>
                            <a:schemeClr val="tx1"/>
                          </a:solidFill>
                          <a:effectLst/>
                          <a:latin typeface="+mn-lt"/>
                          <a:ea typeface="+mn-ea"/>
                          <a:cs typeface="+mn-cs"/>
                        </a:rPr>
                        <a:t>3800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2400" b="0" i="0" kern="1200" dirty="0" smtClean="0">
                          <a:solidFill>
                            <a:schemeClr val="tx1"/>
                          </a:solidFill>
                          <a:effectLst/>
                          <a:latin typeface="+mn-lt"/>
                          <a:ea typeface="+mn-ea"/>
                          <a:cs typeface="+mn-cs"/>
                        </a:rPr>
                        <a:t>4500 mg/d</a:t>
                      </a:r>
                      <a:endParaRPr lang="en-US" sz="3200" dirty="0" smtClean="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2400" b="0" i="0" kern="1200" dirty="0" smtClean="0">
                          <a:solidFill>
                            <a:schemeClr val="tx1"/>
                          </a:solidFill>
                          <a:effectLst/>
                          <a:latin typeface="+mn-lt"/>
                          <a:ea typeface="+mn-ea"/>
                          <a:cs typeface="+mn-cs"/>
                        </a:rPr>
                        <a:t>4700 mg/d</a:t>
                      </a:r>
                      <a:endParaRPr lang="en-US" sz="3200" dirty="0" smtClean="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120</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smtClean="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2206097866"/>
                  </a:ext>
                </a:extLst>
              </a:tr>
              <a:tr h="609600">
                <a:tc>
                  <a:txBody>
                    <a:bodyPr/>
                    <a:lstStyle/>
                    <a:p>
                      <a:r>
                        <a:rPr lang="en-US" sz="3200" dirty="0" smtClean="0">
                          <a:latin typeface="Calibri" panose="020F0502020204030204" pitchFamily="34" charset="0"/>
                          <a:ea typeface="微軟正黑體" panose="020B0604030504040204" pitchFamily="34" charset="-120"/>
                        </a:rPr>
                        <a:t>Zinc</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5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8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11 mg/d</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ea typeface="微軟正黑體" panose="020B0604030504040204" pitchFamily="34" charset="-120"/>
                        </a:rPr>
                        <a:t>5.7 mg</a:t>
                      </a:r>
                    </a:p>
                  </a:txBody>
                  <a:tcPr marL="121920" marR="121920" marT="60960" marB="60960"/>
                </a:tc>
                <a:extLst>
                  <a:ext uri="{0D108BD9-81ED-4DB2-BD59-A6C34878D82A}">
                    <a16:rowId xmlns:a16="http://schemas.microsoft.com/office/drawing/2014/main" val="1208591953"/>
                  </a:ext>
                </a:extLst>
              </a:tr>
              <a:tr h="1584960">
                <a:tc>
                  <a:txBody>
                    <a:bodyPr/>
                    <a:lstStyle/>
                    <a:p>
                      <a:r>
                        <a:rPr lang="en-US" altLang="zh-TW" sz="3200" dirty="0" smtClean="0">
                          <a:latin typeface="Calibri" panose="020F0502020204030204" pitchFamily="34" charset="0"/>
                          <a:ea typeface="微軟正黑體" panose="020B0604030504040204" pitchFamily="34" charset="-120"/>
                        </a:rPr>
                        <a:t>Fruit &amp; Veg Phytonutrients</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anose="020B0604030504040204" pitchFamily="34" charset="-120"/>
                        </a:rPr>
                        <a:t>-</a:t>
                      </a:r>
                      <a:endParaRPr lang="en-US" sz="3200" dirty="0">
                        <a:latin typeface="Calibri" panose="020F0502020204030204" pitchFamily="34" charset="0"/>
                        <a:ea typeface="微軟正黑體" panose="020B0604030504040204" pitchFamily="34" charset="-120"/>
                      </a:endParaRPr>
                    </a:p>
                  </a:txBody>
                  <a:tcPr marL="121920" marR="121920" marT="60960" marB="60960"/>
                </a:tc>
                <a:tc>
                  <a:txBody>
                    <a:bodyPr/>
                    <a:lstStyle/>
                    <a:p>
                      <a:pPr marL="0" marR="0" lvl="0" indent="0" algn="ctr" defTabSz="913995" rtl="0" eaLnBrk="1" fontAlgn="auto" latinLnBrk="0" hangingPunct="1">
                        <a:lnSpc>
                          <a:spcPct val="100000"/>
                        </a:lnSpc>
                        <a:spcBef>
                          <a:spcPts val="0"/>
                        </a:spcBef>
                        <a:spcAft>
                          <a:spcPts val="0"/>
                        </a:spcAft>
                        <a:buClrTx/>
                        <a:buSzTx/>
                        <a:buFontTx/>
                        <a:buNone/>
                        <a:tabLst/>
                        <a:defRPr/>
                      </a:pPr>
                      <a:r>
                        <a:rPr lang="en-US" altLang="ja-JP" sz="3200" dirty="0" smtClean="0">
                          <a:latin typeface="Calibri" panose="020F0502020204030204" pitchFamily="34" charset="0"/>
                          <a:ea typeface="微軟正黑體" panose="020B0604030504040204" pitchFamily="34" charset="-120"/>
                        </a:rPr>
                        <a:t>1040</a:t>
                      </a:r>
                      <a:r>
                        <a:rPr lang="ja-JP" altLang="en-US" sz="3200" dirty="0" smtClean="0">
                          <a:latin typeface="Calibri" panose="020F0502020204030204" pitchFamily="34" charset="0"/>
                          <a:ea typeface="微軟正黑體" panose="020B0604030504040204" pitchFamily="34" charset="-120"/>
                        </a:rPr>
                        <a:t> </a:t>
                      </a:r>
                      <a:r>
                        <a:rPr lang="en-US" altLang="ja-JP" sz="3200" dirty="0" smtClean="0">
                          <a:latin typeface="Calibri" panose="020F0502020204030204" pitchFamily="34" charset="0"/>
                          <a:ea typeface="微軟正黑體" panose="020B0604030504040204" pitchFamily="34" charset="-120"/>
                        </a:rPr>
                        <a:t>mg</a:t>
                      </a:r>
                      <a:endParaRPr lang="en-US" sz="3200" dirty="0" smtClean="0">
                        <a:latin typeface="Calibri" panose="020F0502020204030204" pitchFamily="34" charset="0"/>
                        <a:ea typeface="微軟正黑體" panose="020B0604030504040204" pitchFamily="34" charset="-120"/>
                      </a:endParaRPr>
                    </a:p>
                  </a:txBody>
                  <a:tcPr marL="121920" marR="121920" marT="60960" marB="60960"/>
                </a:tc>
                <a:extLst>
                  <a:ext uri="{0D108BD9-81ED-4DB2-BD59-A6C34878D82A}">
                    <a16:rowId xmlns:a16="http://schemas.microsoft.com/office/drawing/2014/main" val="1581390060"/>
                  </a:ext>
                </a:extLst>
              </a:tr>
            </a:tbl>
          </a:graphicData>
        </a:graphic>
      </p:graphicFrame>
      <p:sp>
        <p:nvSpPr>
          <p:cNvPr id="3" name="TextBox 2"/>
          <p:cNvSpPr txBox="1"/>
          <p:nvPr/>
        </p:nvSpPr>
        <p:spPr>
          <a:xfrm>
            <a:off x="101600" y="6477000"/>
            <a:ext cx="6502400" cy="584968"/>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https://www.ncbi.nlm.nih.gov/books/NBK56068/table/summarytables.t3/?report=objectonly</a:t>
            </a:r>
          </a:p>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https://www.ncbi.nlm.nih.gov/books/NBK56068/table/summarytables.t2/?report=objectonly</a:t>
            </a: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9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787400"/>
            <a:ext cx="5689600" cy="5689600"/>
          </a:xfrm>
          <a:prstGeom prst="rect">
            <a:avLst/>
          </a:prstGeom>
        </p:spPr>
      </p:pic>
      <p:sp>
        <p:nvSpPr>
          <p:cNvPr id="6" name="Content Placeholder 1"/>
          <p:cNvSpPr>
            <a:spLocks noGrp="1"/>
          </p:cNvSpPr>
          <p:nvPr>
            <p:ph idx="1"/>
          </p:nvPr>
        </p:nvSpPr>
        <p:spPr>
          <a:xfrm>
            <a:off x="4673600" y="1524000"/>
            <a:ext cx="7213600" cy="4648200"/>
          </a:xfrm>
        </p:spPr>
        <p:txBody>
          <a:bodyPr>
            <a:noAutofit/>
          </a:bodyPr>
          <a:lstStyle/>
          <a:p>
            <a:pPr>
              <a:lnSpc>
                <a:spcPct val="100000"/>
              </a:lnSpc>
              <a:spcBef>
                <a:spcPts val="0"/>
              </a:spcBef>
              <a:buClr>
                <a:srgbClr val="7030A0"/>
              </a:buClr>
              <a:buFont typeface="Arial" panose="020B0604020202020204" pitchFamily="34" charset="0"/>
              <a:buChar char="•"/>
            </a:pPr>
            <a:r>
              <a:rPr lang="en-US" sz="3200" dirty="0">
                <a:latin typeface="Calibri" panose="020F0502020204030204" pitchFamily="34" charset="0"/>
                <a:ea typeface="新細明體" panose="02020500000000000000" pitchFamily="18" charset="-120"/>
                <a:cs typeface="Times New Roman" panose="02020603050405020304" pitchFamily="18" charset="0"/>
              </a:rPr>
              <a:t>Vegetarian product</a:t>
            </a:r>
          </a:p>
          <a:p>
            <a:pPr>
              <a:lnSpc>
                <a:spcPct val="100000"/>
              </a:lnSpc>
              <a:spcBef>
                <a:spcPts val="0"/>
              </a:spcBef>
              <a:buClr>
                <a:srgbClr val="7030A0"/>
              </a:buClr>
              <a:buFont typeface="Arial" panose="020B0604020202020204" pitchFamily="34" charset="0"/>
              <a:buChar char="•"/>
            </a:pPr>
            <a:r>
              <a:rPr lang="en-US" sz="3200" dirty="0">
                <a:latin typeface="Calibri" panose="020F0502020204030204" pitchFamily="34" charset="0"/>
                <a:ea typeface="新細明體" panose="02020500000000000000" pitchFamily="18" charset="-120"/>
                <a:cs typeface="Times New Roman" panose="02020603050405020304" pitchFamily="18" charset="0"/>
              </a:rPr>
              <a:t>Contains no wheat, soy, yeast, gluten, artificial flavor, starch, salt, preservatives or milk</a:t>
            </a:r>
          </a:p>
          <a:p>
            <a:pPr>
              <a:lnSpc>
                <a:spcPct val="100000"/>
              </a:lnSpc>
              <a:spcBef>
                <a:spcPts val="0"/>
              </a:spcBef>
              <a:buClr>
                <a:srgbClr val="7030A0"/>
              </a:buClr>
              <a:buFont typeface="Arial" panose="020B0604020202020204" pitchFamily="34" charset="0"/>
              <a:buChar char="•"/>
            </a:pPr>
            <a:r>
              <a:rPr lang="en-US" sz="3200" dirty="0">
                <a:latin typeface="Calibri" panose="020F0502020204030204" pitchFamily="34" charset="0"/>
                <a:ea typeface="新細明體" panose="02020500000000000000" pitchFamily="18" charset="-120"/>
                <a:cs typeface="Times New Roman" panose="02020603050405020304" pitchFamily="18" charset="0"/>
              </a:rPr>
              <a:t>Contains the essential vitamins and minerals, phytonutrients </a:t>
            </a:r>
          </a:p>
          <a:p>
            <a:pPr>
              <a:lnSpc>
                <a:spcPct val="100000"/>
              </a:lnSpc>
              <a:spcBef>
                <a:spcPts val="0"/>
              </a:spcBef>
              <a:buClr>
                <a:srgbClr val="7030A0"/>
              </a:buClr>
              <a:buFont typeface="Arial" panose="020B0604020202020204" pitchFamily="34" charset="0"/>
              <a:buChar char="•"/>
            </a:pPr>
            <a:r>
              <a:rPr lang="en-US" sz="3200" dirty="0">
                <a:latin typeface="Calibri" panose="020F0502020204030204" pitchFamily="34" charset="0"/>
                <a:ea typeface="新細明體" panose="02020500000000000000" pitchFamily="18" charset="-120"/>
                <a:cs typeface="Times New Roman" panose="02020603050405020304" pitchFamily="18" charset="0"/>
              </a:rPr>
              <a:t>Great tasting, highly effective isotonic formula</a:t>
            </a:r>
          </a:p>
        </p:txBody>
      </p:sp>
      <p:sp>
        <p:nvSpPr>
          <p:cNvPr id="7" name="Title 2"/>
          <p:cNvSpPr>
            <a:spLocks noGrp="1"/>
          </p:cNvSpPr>
          <p:nvPr>
            <p:ph type="title"/>
          </p:nvPr>
        </p:nvSpPr>
        <p:spPr>
          <a:xfrm>
            <a:off x="4876800" y="267493"/>
            <a:ext cx="6705600" cy="1104107"/>
          </a:xfrm>
        </p:spPr>
        <p:txBody>
          <a:bodyPr>
            <a:normAutofit/>
          </a:bodyPr>
          <a:lstStyle/>
          <a:p>
            <a:pPr algn="ctr"/>
            <a:r>
              <a:rPr lang="en-US" dirty="0">
                <a:latin typeface="Calibri" panose="020F0502020204030204" pitchFamily="34" charset="0"/>
              </a:rPr>
              <a:t>VALUE PROPOSITION</a:t>
            </a:r>
            <a:endParaRPr lang="zh-HK" altLang="en-US" dirty="0">
              <a:solidFill>
                <a:srgbClr val="000000"/>
              </a:solidFill>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3949846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77800"/>
            <a:ext cx="9009743" cy="979840"/>
            <a:chOff x="0" y="133350"/>
            <a:chExt cx="6757307" cy="734880"/>
          </a:xfrm>
        </p:grpSpPr>
        <p:pic>
          <p:nvPicPr>
            <p:cNvPr id="4" name="Picture 3"/>
            <p:cNvPicPr>
              <a:picLocks noChangeAspect="1"/>
            </p:cNvPicPr>
            <p:nvPr/>
          </p:nvPicPr>
          <p:blipFill>
            <a:blip r:embed="rId2"/>
            <a:stretch>
              <a:fillRect/>
            </a:stretch>
          </p:blipFill>
          <p:spPr>
            <a:xfrm>
              <a:off x="0" y="133350"/>
              <a:ext cx="6757307" cy="734880"/>
            </a:xfrm>
            <a:prstGeom prst="rect">
              <a:avLst/>
            </a:prstGeom>
            <a:scene3d>
              <a:camera prst="orthographicFront"/>
              <a:lightRig rig="threePt" dir="t"/>
            </a:scene3d>
            <a:sp3d>
              <a:bevelT/>
            </a:sp3d>
          </p:spPr>
        </p:pic>
        <p:pic>
          <p:nvPicPr>
            <p:cNvPr id="5" name="Picture 4"/>
            <p:cNvPicPr>
              <a:picLocks noChangeAspect="1"/>
            </p:cNvPicPr>
            <p:nvPr/>
          </p:nvPicPr>
          <p:blipFill>
            <a:blip r:embed="rId3"/>
            <a:stretch>
              <a:fillRect/>
            </a:stretch>
          </p:blipFill>
          <p:spPr>
            <a:xfrm>
              <a:off x="6245117" y="595634"/>
              <a:ext cx="494047" cy="257175"/>
            </a:xfrm>
            <a:prstGeom prst="rect">
              <a:avLst/>
            </a:prstGeom>
            <a:scene3d>
              <a:camera prst="orthographicFront"/>
              <a:lightRig rig="threePt" dir="t"/>
            </a:scene3d>
            <a:sp3d>
              <a:bevelT/>
            </a:sp3d>
          </p:spPr>
        </p:pic>
      </p:grpSp>
      <p:pic>
        <p:nvPicPr>
          <p:cNvPr id="7" name="Picture 6"/>
          <p:cNvPicPr>
            <a:picLocks noChangeAspect="1"/>
          </p:cNvPicPr>
          <p:nvPr/>
        </p:nvPicPr>
        <p:blipFill>
          <a:blip r:embed="rId4"/>
          <a:stretch>
            <a:fillRect/>
          </a:stretch>
        </p:blipFill>
        <p:spPr>
          <a:xfrm>
            <a:off x="1" y="1295401"/>
            <a:ext cx="9588500" cy="2781300"/>
          </a:xfrm>
          <a:prstGeom prst="rect">
            <a:avLst/>
          </a:prstGeom>
          <a:scene3d>
            <a:camera prst="orthographicFront"/>
            <a:lightRig rig="threePt" dir="t"/>
          </a:scene3d>
          <a:sp3d>
            <a:bevelT/>
          </a:sp3d>
        </p:spPr>
      </p:pic>
      <p:pic>
        <p:nvPicPr>
          <p:cNvPr id="8" name="Picture 7"/>
          <p:cNvPicPr>
            <a:picLocks noChangeAspect="1"/>
          </p:cNvPicPr>
          <p:nvPr/>
        </p:nvPicPr>
        <p:blipFill rotWithShape="1">
          <a:blip r:embed="rId5"/>
          <a:srcRect r="655" b="42343"/>
          <a:stretch/>
        </p:blipFill>
        <p:spPr>
          <a:xfrm>
            <a:off x="1" y="4202320"/>
            <a:ext cx="9603015" cy="2477880"/>
          </a:xfrm>
          <a:prstGeom prst="rect">
            <a:avLst/>
          </a:prstGeom>
          <a:scene3d>
            <a:camera prst="orthographicFront"/>
            <a:lightRig rig="threePt" dir="t"/>
          </a:scene3d>
          <a:sp3d>
            <a:bevelT/>
          </a:sp3d>
        </p:spPr>
      </p:pic>
      <p:sp>
        <p:nvSpPr>
          <p:cNvPr id="9" name="TextBox 8"/>
          <p:cNvSpPr txBox="1"/>
          <p:nvPr/>
        </p:nvSpPr>
        <p:spPr>
          <a:xfrm>
            <a:off x="9550400" y="4688920"/>
            <a:ext cx="2641600" cy="2062872"/>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itchFamily="34" charset="0"/>
                <a:ea typeface="+mn-ea"/>
                <a:cs typeface="+mn-cs"/>
              </a:rPr>
              <a:t>Source: https://www.hk01.com/01%E8%A7%80%E9%BB%9E/211372/%E5%81%A5%E5%BA%B7%E9%A3%B2%E9%A3%9F-%E5%B0%91%E9%B9%BD-%E5%B0%91%E7%B3%96-%E5%B0%91%E6%B2%B9-%E4%B8%89%E4%BD%8E-%E6%AC%A0%E6%88%90%E6%95%88-%E6%B8%AF%E4%BA%BA%E7%9C%9F%E7%9A%84%E7%BC%BA%E6%84%8F%E8%AD%98</a:t>
            </a:r>
          </a:p>
        </p:txBody>
      </p:sp>
      <p:sp>
        <p:nvSpPr>
          <p:cNvPr id="11" name="TextBox 10"/>
          <p:cNvSpPr txBox="1"/>
          <p:nvPr/>
        </p:nvSpPr>
        <p:spPr>
          <a:xfrm>
            <a:off x="9603014" y="495180"/>
            <a:ext cx="2588985" cy="4031873"/>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Not effective with the concept of low in salt, sugar and oil. Is it due to lack of knowledge?</a:t>
            </a:r>
          </a:p>
        </p:txBody>
      </p:sp>
    </p:spTree>
    <p:extLst>
      <p:ext uri="{BB962C8B-B14F-4D97-AF65-F5344CB8AC3E}">
        <p14:creationId xmlns:p14="http://schemas.microsoft.com/office/powerpoint/2010/main" val="975485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04" y="1905000"/>
            <a:ext cx="2839193" cy="2921000"/>
          </a:xfrm>
          <a:prstGeom prst="rect">
            <a:avLst/>
          </a:prstGeom>
        </p:spPr>
      </p:pic>
      <p:grpSp>
        <p:nvGrpSpPr>
          <p:cNvPr id="11" name="Group 10"/>
          <p:cNvGrpSpPr/>
          <p:nvPr/>
        </p:nvGrpSpPr>
        <p:grpSpPr>
          <a:xfrm>
            <a:off x="6110848" y="3937001"/>
            <a:ext cx="4049153" cy="2854199"/>
            <a:chOff x="757236" y="-247650"/>
            <a:chExt cx="8931954" cy="6296025"/>
          </a:xfrm>
        </p:grpSpPr>
        <p:pic>
          <p:nvPicPr>
            <p:cNvPr id="9" name="Picture 8"/>
            <p:cNvPicPr>
              <a:picLocks noChangeAspect="1"/>
            </p:cNvPicPr>
            <p:nvPr/>
          </p:nvPicPr>
          <p:blipFill>
            <a:blip r:embed="rId3"/>
            <a:stretch>
              <a:fillRect/>
            </a:stretch>
          </p:blipFill>
          <p:spPr>
            <a:xfrm>
              <a:off x="757236" y="-247650"/>
              <a:ext cx="4429125" cy="6276975"/>
            </a:xfrm>
            <a:prstGeom prst="rect">
              <a:avLst/>
            </a:prstGeom>
          </p:spPr>
        </p:pic>
        <p:pic>
          <p:nvPicPr>
            <p:cNvPr id="10" name="Picture 9"/>
            <p:cNvPicPr>
              <a:picLocks noChangeAspect="1"/>
            </p:cNvPicPr>
            <p:nvPr/>
          </p:nvPicPr>
          <p:blipFill>
            <a:blip r:embed="rId4"/>
            <a:stretch>
              <a:fillRect/>
            </a:stretch>
          </p:blipFill>
          <p:spPr>
            <a:xfrm>
              <a:off x="5250540" y="-247650"/>
              <a:ext cx="4438650" cy="6296025"/>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01" y="45330"/>
            <a:ext cx="5152055" cy="3889172"/>
          </a:xfrm>
          <a:prstGeom prst="rect">
            <a:avLst/>
          </a:prstGeom>
        </p:spPr>
      </p:pic>
    </p:spTree>
    <p:extLst>
      <p:ext uri="{BB962C8B-B14F-4D97-AF65-F5344CB8AC3E}">
        <p14:creationId xmlns:p14="http://schemas.microsoft.com/office/powerpoint/2010/main" val="3896101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0"/>
            <a:ext cx="3759200" cy="6858000"/>
          </a:xfrm>
          <a:prstGeom prst="rect">
            <a:avLst/>
          </a:prstGeom>
          <a:solidFill>
            <a:srgbClr val="F57B1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521" y="1833096"/>
            <a:ext cx="3618347" cy="374026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07601">
            <a:off x="8866873" y="1761168"/>
            <a:ext cx="1689611" cy="3884121"/>
          </a:xfrm>
          <a:prstGeom prst="rect">
            <a:avLst/>
          </a:prstGeom>
          <a:effectLst>
            <a:outerShdw blurRad="50800" dist="38100" dir="8100000" algn="tr" rotWithShape="0">
              <a:prstClr val="black">
                <a:alpha val="40000"/>
              </a:prstClr>
            </a:outerShdw>
          </a:effectLst>
        </p:spPr>
      </p:pic>
      <p:sp>
        <p:nvSpPr>
          <p:cNvPr id="10" name="TextBox 9"/>
          <p:cNvSpPr txBox="1"/>
          <p:nvPr/>
        </p:nvSpPr>
        <p:spPr>
          <a:xfrm>
            <a:off x="3962400" y="6070624"/>
            <a:ext cx="8229600" cy="492394"/>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HK"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rPr>
              <a:t>Code: HK6703| UC: HK$474.00 | SR: HK$664.00 | BV: 40.00</a:t>
            </a:r>
            <a:endParaRPr kumimoji="0" lang="zh-HK" altLang="en-US" sz="2400" b="0" i="0" u="none" strike="noStrike" kern="1200" cap="none" spc="0" normalizeH="0" baseline="0" noProof="0" dirty="0">
              <a:ln>
                <a:noFill/>
              </a:ln>
              <a:solidFill>
                <a:srgbClr val="000000"/>
              </a:solidFill>
              <a:effectLst/>
              <a:uLnTx/>
              <a:uFillTx/>
              <a:latin typeface="Calibri" panose="020F0502020204030204" pitchFamily="34" charset="0"/>
              <a:ea typeface="微軟正黑體" panose="020B0604030504040204" pitchFamily="34" charset="-120"/>
              <a:cs typeface="+mn-cs"/>
            </a:endParaRPr>
          </a:p>
        </p:txBody>
      </p:sp>
      <p:pic>
        <p:nvPicPr>
          <p:cNvPr id="11" name="Picture 10"/>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
        <p:nvSpPr>
          <p:cNvPr id="12" name="Title 2"/>
          <p:cNvSpPr txBox="1">
            <a:spLocks/>
          </p:cNvSpPr>
          <p:nvPr/>
        </p:nvSpPr>
        <p:spPr>
          <a:xfrm>
            <a:off x="4267200" y="267493"/>
            <a:ext cx="6604000" cy="1104107"/>
          </a:xfrm>
          <a:prstGeom prst="rect">
            <a:avLst/>
          </a:prstGeom>
        </p:spPr>
        <p:txBody>
          <a:bodyPr vert="horz" lIns="121872" tIns="60936" rIns="121872" bIns="60936" rtlCol="0" anchor="ctr">
            <a:normAutofit/>
          </a:bodyPr>
          <a:lstStyle>
            <a:lvl1pPr algn="ctr" defTabSz="913995" rtl="0" eaLnBrk="1" latinLnBrk="0" hangingPunct="1">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121863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a:ln>
                  <a:noFill/>
                </a:ln>
                <a:solidFill>
                  <a:prstClr val="black"/>
                </a:solidFill>
                <a:effectLst/>
                <a:uLnTx/>
                <a:uFillTx/>
                <a:latin typeface="Calibri" panose="020F0502020204030204" pitchFamily="34" charset="0"/>
                <a:ea typeface="+mj-ea"/>
                <a:cs typeface="+mj-cs"/>
              </a:rPr>
              <a:t>INTRODUCING...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715635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Content Placeholder 1"/>
          <p:cNvSpPr>
            <a:spLocks noGrp="1"/>
          </p:cNvSpPr>
          <p:nvPr>
            <p:ph idx="1"/>
          </p:nvPr>
        </p:nvSpPr>
        <p:spPr>
          <a:xfrm>
            <a:off x="4673600" y="1524000"/>
            <a:ext cx="7112000" cy="4648200"/>
          </a:xfrm>
        </p:spPr>
        <p:txBody>
          <a:bodyPr>
            <a:normAutofit/>
          </a:bodyPr>
          <a:lstStyle/>
          <a:p>
            <a:pPr>
              <a:spcBef>
                <a:spcPts val="0"/>
              </a:spcBef>
              <a:buClr>
                <a:srgbClr val="FF9900"/>
              </a:buClr>
              <a:buFont typeface="Arial" panose="020B0604020202020204" pitchFamily="34" charset="0"/>
              <a:buChar char="•"/>
            </a:pPr>
            <a:r>
              <a:rPr lang="en-US" sz="3200" dirty="0">
                <a:latin typeface="Calibri" panose="020F0502020204030204" pitchFamily="34" charset="0"/>
              </a:rPr>
              <a:t>Increases energy</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Provides strong antioxidant protection</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Helps improve mental focus</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Promotes cognitive health</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Promotes normal regulation of enzymes</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Helps with energy and stamina</a:t>
            </a:r>
          </a:p>
        </p:txBody>
      </p:sp>
      <p:sp>
        <p:nvSpPr>
          <p:cNvPr id="3" name="Title 2"/>
          <p:cNvSpPr>
            <a:spLocks noGrp="1"/>
          </p:cNvSpPr>
          <p:nvPr>
            <p:ph type="title"/>
          </p:nvPr>
        </p:nvSpPr>
        <p:spPr>
          <a:xfrm>
            <a:off x="4876800" y="267493"/>
            <a:ext cx="6705600" cy="1104107"/>
          </a:xfrm>
        </p:spPr>
        <p:txBody>
          <a:bodyPr/>
          <a:lstStyle/>
          <a:p>
            <a:pPr marL="0" algn="ctr"/>
            <a:r>
              <a:rPr lang="en-US" dirty="0" smtClean="0">
                <a:ln>
                  <a:noFill/>
                </a:ln>
                <a:solidFill>
                  <a:schemeClr val="tx1"/>
                </a:solidFill>
                <a:latin typeface="Calibri" panose="020F0502020204030204" pitchFamily="34" charset="0"/>
              </a:rPr>
              <a:t>BENEFITS</a:t>
            </a:r>
            <a:endParaRPr lang="en-US" dirty="0">
              <a:ln>
                <a:noFill/>
              </a:ln>
              <a:solidFill>
                <a:schemeClr val="tx1"/>
              </a:solidFill>
              <a:latin typeface="Calibri" panose="020F0502020204030204" pitchFamily="34" charset="0"/>
            </a:endParaRPr>
          </a:p>
        </p:txBody>
      </p:sp>
      <p:sp>
        <p:nvSpPr>
          <p:cNvPr id="5" name="Rectangle 4"/>
          <p:cNvSpPr/>
          <p:nvPr/>
        </p:nvSpPr>
        <p:spPr>
          <a:xfrm>
            <a:off x="203200" y="0"/>
            <a:ext cx="3759200" cy="6858000"/>
          </a:xfrm>
          <a:prstGeom prst="rect">
            <a:avLst/>
          </a:prstGeom>
          <a:solidFill>
            <a:srgbClr val="FF99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07601">
            <a:off x="1026186" y="994879"/>
            <a:ext cx="2113279" cy="45110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668209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03200" y="0"/>
            <a:ext cx="3759200" cy="6858000"/>
          </a:xfrm>
          <a:prstGeom prst="rect">
            <a:avLst/>
          </a:prstGeom>
          <a:solidFill>
            <a:srgbClr val="FF99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07601">
            <a:off x="1026186" y="994879"/>
            <a:ext cx="2113279" cy="4511040"/>
          </a:xfrm>
          <a:prstGeom prst="rect">
            <a:avLst/>
          </a:prstGeom>
          <a:effectLst>
            <a:outerShdw blurRad="50800" dist="38100" dir="8100000" algn="tr" rotWithShape="0">
              <a:prstClr val="black">
                <a:alpha val="40000"/>
              </a:prstClr>
            </a:outerShdw>
          </a:effectLst>
        </p:spPr>
      </p:pic>
      <p:sp>
        <p:nvSpPr>
          <p:cNvPr id="10" name="Title 2"/>
          <p:cNvSpPr>
            <a:spLocks noGrp="1"/>
          </p:cNvSpPr>
          <p:nvPr>
            <p:ph type="title"/>
          </p:nvPr>
        </p:nvSpPr>
        <p:spPr>
          <a:xfrm>
            <a:off x="4876800" y="267493"/>
            <a:ext cx="6705600" cy="1104107"/>
          </a:xfrm>
        </p:spPr>
        <p:txBody>
          <a:bodyPr/>
          <a:lstStyle/>
          <a:p>
            <a:pPr marL="0" algn="ctr"/>
            <a:r>
              <a:rPr lang="en-US" dirty="0" smtClean="0">
                <a:ln>
                  <a:noFill/>
                </a:ln>
                <a:solidFill>
                  <a:schemeClr val="tx1"/>
                </a:solidFill>
                <a:latin typeface="Calibri" panose="020F0502020204030204" pitchFamily="34" charset="0"/>
              </a:rPr>
              <a:t>MAJOR INGREDIENTS</a:t>
            </a:r>
            <a:endParaRPr lang="en-US" dirty="0">
              <a:ln>
                <a:noFill/>
              </a:ln>
              <a:solidFill>
                <a:schemeClr val="tx1"/>
              </a:solidFill>
              <a:latin typeface="Calibri" panose="020F0502020204030204" pitchFamily="34" charset="0"/>
            </a:endParaRPr>
          </a:p>
        </p:txBody>
      </p:sp>
      <p:sp>
        <p:nvSpPr>
          <p:cNvPr id="11" name="Content Placeholder 1"/>
          <p:cNvSpPr>
            <a:spLocks noGrp="1"/>
          </p:cNvSpPr>
          <p:nvPr>
            <p:ph idx="1"/>
          </p:nvPr>
        </p:nvSpPr>
        <p:spPr>
          <a:xfrm>
            <a:off x="4572000" y="1219200"/>
            <a:ext cx="7315200" cy="4648200"/>
          </a:xfrm>
        </p:spPr>
        <p:txBody>
          <a:bodyPr>
            <a:noAutofit/>
          </a:bodyPr>
          <a:lstStyle/>
          <a:p>
            <a:pPr>
              <a:spcBef>
                <a:spcPts val="0"/>
              </a:spcBef>
              <a:buClr>
                <a:srgbClr val="FF9900"/>
              </a:buClr>
              <a:buFont typeface="Arial" panose="020B0604020202020204" pitchFamily="34" charset="0"/>
              <a:buChar char="•"/>
            </a:pPr>
            <a:r>
              <a:rPr lang="en-US" sz="2933" dirty="0">
                <a:latin typeface="Calibri" panose="020F0502020204030204" pitchFamily="34" charset="0"/>
              </a:rPr>
              <a:t>Features a dynamic blend of vitamins, amino acids and minerals</a:t>
            </a:r>
          </a:p>
          <a:p>
            <a:pPr>
              <a:spcBef>
                <a:spcPts val="0"/>
              </a:spcBef>
              <a:buClr>
                <a:srgbClr val="FF9900"/>
              </a:buClr>
              <a:buFont typeface="Arial" panose="020B0604020202020204" pitchFamily="34" charset="0"/>
              <a:buChar char="•"/>
            </a:pPr>
            <a:r>
              <a:rPr lang="en-US" sz="2933" dirty="0" err="1">
                <a:latin typeface="Calibri" panose="020F0502020204030204" pitchFamily="34" charset="0"/>
              </a:rPr>
              <a:t>Açai</a:t>
            </a:r>
            <a:r>
              <a:rPr lang="en-US" sz="2933" dirty="0">
                <a:latin typeface="Calibri" panose="020F0502020204030204" pitchFamily="34" charset="0"/>
              </a:rPr>
              <a:t> Fruit</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Magnesium</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L-</a:t>
            </a:r>
            <a:r>
              <a:rPr lang="en-US" sz="2933" dirty="0" err="1">
                <a:latin typeface="Calibri" panose="020F0502020204030204" pitchFamily="34" charset="0"/>
              </a:rPr>
              <a:t>Phyenylalanine</a:t>
            </a:r>
            <a:endParaRPr lang="en-US" sz="2933" dirty="0">
              <a:latin typeface="Calibri" panose="020F0502020204030204" pitchFamily="34" charset="0"/>
            </a:endParaRPr>
          </a:p>
          <a:p>
            <a:pPr>
              <a:spcBef>
                <a:spcPts val="0"/>
              </a:spcBef>
              <a:buClr>
                <a:srgbClr val="FF9900"/>
              </a:buClr>
              <a:buFont typeface="Arial" panose="020B0604020202020204" pitchFamily="34" charset="0"/>
              <a:buChar char="•"/>
            </a:pPr>
            <a:r>
              <a:rPr lang="en-US" sz="2933" dirty="0" err="1">
                <a:latin typeface="Calibri" panose="020F0502020204030204" pitchFamily="34" charset="0"/>
              </a:rPr>
              <a:t>Guarana</a:t>
            </a:r>
            <a:r>
              <a:rPr lang="en-US" sz="2933" dirty="0">
                <a:latin typeface="Calibri" panose="020F0502020204030204" pitchFamily="34" charset="0"/>
              </a:rPr>
              <a:t> Seed Extract</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L-Taurine</a:t>
            </a:r>
          </a:p>
          <a:p>
            <a:pPr>
              <a:spcBef>
                <a:spcPts val="0"/>
              </a:spcBef>
              <a:buClr>
                <a:srgbClr val="FF9900"/>
              </a:buClr>
              <a:buFont typeface="Arial" panose="020B0604020202020204" pitchFamily="34" charset="0"/>
              <a:buChar char="•"/>
            </a:pPr>
            <a:r>
              <a:rPr lang="en-US" sz="2933" dirty="0" err="1">
                <a:latin typeface="Calibri" panose="020F0502020204030204" pitchFamily="34" charset="0"/>
              </a:rPr>
              <a:t>Mangosteen</a:t>
            </a:r>
            <a:r>
              <a:rPr lang="en-US" sz="2933" dirty="0">
                <a:latin typeface="Calibri" panose="020F0502020204030204" pitchFamily="34" charset="0"/>
              </a:rPr>
              <a:t> Powder</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Co-enzyme Q10</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Pomegranate Fruit Powder</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Yerba Mete Leaf Extract</a:t>
            </a:r>
          </a:p>
          <a:p>
            <a:pPr>
              <a:spcBef>
                <a:spcPts val="0"/>
              </a:spcBef>
              <a:buClr>
                <a:srgbClr val="FF9900"/>
              </a:buClr>
              <a:buFont typeface="Arial" panose="020B0604020202020204" pitchFamily="34" charset="0"/>
              <a:buChar char="•"/>
            </a:pPr>
            <a:r>
              <a:rPr lang="en-US" sz="2933" dirty="0">
                <a:latin typeface="Calibri" panose="020F0502020204030204" pitchFamily="34" charset="0"/>
              </a:rPr>
              <a:t>Green Tea Leaf Extract</a:t>
            </a:r>
          </a:p>
        </p:txBody>
      </p:sp>
    </p:spTree>
    <p:extLst>
      <p:ext uri="{BB962C8B-B14F-4D97-AF65-F5344CB8AC3E}">
        <p14:creationId xmlns:p14="http://schemas.microsoft.com/office/powerpoint/2010/main" val="12624110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Content Placeholder 1"/>
          <p:cNvSpPr>
            <a:spLocks noGrp="1"/>
          </p:cNvSpPr>
          <p:nvPr>
            <p:ph idx="1"/>
          </p:nvPr>
        </p:nvSpPr>
        <p:spPr>
          <a:xfrm>
            <a:off x="4490717" y="1524000"/>
            <a:ext cx="7091683" cy="4648200"/>
          </a:xfrm>
        </p:spPr>
        <p:txBody>
          <a:bodyPr>
            <a:noAutofit/>
          </a:bodyPr>
          <a:lstStyle/>
          <a:p>
            <a:pPr>
              <a:spcBef>
                <a:spcPts val="0"/>
              </a:spcBef>
              <a:buClr>
                <a:srgbClr val="FF9900"/>
              </a:buClr>
              <a:buFont typeface="Arial" panose="020B0604020202020204" pitchFamily="34" charset="0"/>
              <a:buChar char="•"/>
            </a:pPr>
            <a:r>
              <a:rPr lang="en-US" sz="3200" dirty="0">
                <a:latin typeface="Calibri" panose="020F0502020204030204" pitchFamily="34" charset="0"/>
              </a:rPr>
              <a:t>Contains no gluten, wheat, soy, yeast, artificial flavors, salt, preservatives or milk</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Individually packaged</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Synergistic formula of select vitamins, minerals and amino acids</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Acai, </a:t>
            </a:r>
            <a:r>
              <a:rPr lang="en-US" sz="3200" dirty="0" err="1">
                <a:latin typeface="Calibri" panose="020F0502020204030204" pitchFamily="34" charset="0"/>
              </a:rPr>
              <a:t>mangosteen</a:t>
            </a:r>
            <a:r>
              <a:rPr lang="en-US" sz="3200" dirty="0">
                <a:latin typeface="Calibri" panose="020F0502020204030204" pitchFamily="34" charset="0"/>
              </a:rPr>
              <a:t>, pomegranate</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Mid-morning or mid-afternoon “pick me up”</a:t>
            </a:r>
          </a:p>
          <a:p>
            <a:pPr>
              <a:spcBef>
                <a:spcPts val="0"/>
              </a:spcBef>
              <a:buClr>
                <a:srgbClr val="FF9900"/>
              </a:buClr>
              <a:buFont typeface="Arial" panose="020B0604020202020204" pitchFamily="34" charset="0"/>
              <a:buChar char="•"/>
            </a:pPr>
            <a:r>
              <a:rPr lang="en-US" sz="3200" dirty="0">
                <a:latin typeface="Calibri" panose="020F0502020204030204" pitchFamily="34" charset="0"/>
              </a:rPr>
              <a:t>Take as needed</a:t>
            </a:r>
          </a:p>
        </p:txBody>
      </p:sp>
      <p:sp>
        <p:nvSpPr>
          <p:cNvPr id="3" name="Title 2"/>
          <p:cNvSpPr>
            <a:spLocks noGrp="1"/>
          </p:cNvSpPr>
          <p:nvPr>
            <p:ph type="title"/>
          </p:nvPr>
        </p:nvSpPr>
        <p:spPr>
          <a:xfrm>
            <a:off x="4876800" y="267493"/>
            <a:ext cx="6705600" cy="1104107"/>
          </a:xfrm>
        </p:spPr>
        <p:txBody>
          <a:bodyPr>
            <a:normAutofit/>
          </a:bodyPr>
          <a:lstStyle/>
          <a:p>
            <a:pPr marL="0" algn="ctr"/>
            <a:r>
              <a:rPr lang="en-US" dirty="0" smtClean="0">
                <a:ln>
                  <a:noFill/>
                </a:ln>
                <a:solidFill>
                  <a:schemeClr val="tx1"/>
                </a:solidFill>
                <a:latin typeface="Calibri" panose="020F0502020204030204" pitchFamily="34" charset="0"/>
              </a:rPr>
              <a:t>VALUE PROPOSITION</a:t>
            </a:r>
            <a:endParaRPr lang="en-US" dirty="0">
              <a:ln>
                <a:noFill/>
              </a:ln>
              <a:solidFill>
                <a:schemeClr val="tx1"/>
              </a:solidFill>
              <a:latin typeface="Calibri" panose="020F0502020204030204" pitchFamily="34" charset="0"/>
            </a:endParaRPr>
          </a:p>
        </p:txBody>
      </p:sp>
      <p:sp>
        <p:nvSpPr>
          <p:cNvPr id="5" name="Rectangle 4"/>
          <p:cNvSpPr/>
          <p:nvPr/>
        </p:nvSpPr>
        <p:spPr>
          <a:xfrm>
            <a:off x="203200" y="0"/>
            <a:ext cx="3759200" cy="6858000"/>
          </a:xfrm>
          <a:prstGeom prst="rect">
            <a:avLst/>
          </a:prstGeom>
          <a:solidFill>
            <a:srgbClr val="FF99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Tree>
    <p:extLst>
      <p:ext uri="{BB962C8B-B14F-4D97-AF65-F5344CB8AC3E}">
        <p14:creationId xmlns:p14="http://schemas.microsoft.com/office/powerpoint/2010/main" val="2074747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sotonix essentials\Turn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1" y="1557528"/>
            <a:ext cx="3725355" cy="37429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0153">
            <a:off x="1908911" y="1293857"/>
            <a:ext cx="1626128" cy="4013019"/>
          </a:xfrm>
          <a:prstGeom prst="rect">
            <a:avLst/>
          </a:prstGeom>
          <a:effectLst>
            <a:outerShdw blurRad="50800" dist="38100" dir="10800000" algn="r" rotWithShape="0">
              <a:prstClr val="black">
                <a:alpha val="40000"/>
              </a:prstClr>
            </a:outerShdw>
          </a:effectLst>
        </p:spPr>
      </p:pic>
      <p:sp>
        <p:nvSpPr>
          <p:cNvPr id="10" name="Title 2"/>
          <p:cNvSpPr>
            <a:spLocks noGrp="1"/>
          </p:cNvSpPr>
          <p:nvPr>
            <p:ph type="title"/>
          </p:nvPr>
        </p:nvSpPr>
        <p:spPr>
          <a:xfrm>
            <a:off x="4267200" y="267493"/>
            <a:ext cx="6604000" cy="1104107"/>
          </a:xfrm>
        </p:spPr>
        <p:txBody>
          <a:bodyPr>
            <a:normAutofit/>
          </a:bodyPr>
          <a:lstStyle/>
          <a:p>
            <a:pPr algn="l"/>
            <a:r>
              <a:rPr lang="en-US" sz="3733" dirty="0">
                <a:latin typeface="Calibri" panose="020F0502020204030204" pitchFamily="34" charset="0"/>
              </a:rPr>
              <a:t>INTRODUCING...</a:t>
            </a:r>
          </a:p>
        </p:txBody>
      </p:sp>
      <p:sp>
        <p:nvSpPr>
          <p:cNvPr id="8" name="Rectangle 7"/>
          <p:cNvSpPr/>
          <p:nvPr/>
        </p:nvSpPr>
        <p:spPr>
          <a:xfrm>
            <a:off x="203200" y="0"/>
            <a:ext cx="3759200" cy="6858000"/>
          </a:xfrm>
          <a:prstGeom prst="rect">
            <a:avLst/>
          </a:prstGeom>
          <a:solidFill>
            <a:srgbClr val="0372A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11" name="Picture 10"/>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
        <p:nvSpPr>
          <p:cNvPr id="12" name="TextBox 11"/>
          <p:cNvSpPr txBox="1"/>
          <p:nvPr/>
        </p:nvSpPr>
        <p:spPr>
          <a:xfrm>
            <a:off x="4021549" y="6070624"/>
            <a:ext cx="8170451" cy="492394"/>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CODE: HK6702 | UC: HK$410.00 |SR: HK$574.00 | BV: 35</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72816">
            <a:off x="8964257" y="1486571"/>
            <a:ext cx="1884248" cy="388924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074842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0490D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0153">
            <a:off x="845735" y="1173479"/>
            <a:ext cx="2185492" cy="4511040"/>
          </a:xfrm>
          <a:prstGeom prst="rect">
            <a:avLst/>
          </a:prstGeom>
          <a:effectLst>
            <a:outerShdw blurRad="50800" dist="38100" dir="10800000" algn="r" rotWithShape="0">
              <a:prstClr val="black">
                <a:alpha val="40000"/>
              </a:prstClr>
            </a:outerShdw>
          </a:effectLst>
        </p:spPr>
      </p:pic>
      <p:sp>
        <p:nvSpPr>
          <p:cNvPr id="11" name="Content Placeholder 1"/>
          <p:cNvSpPr>
            <a:spLocks noGrp="1"/>
          </p:cNvSpPr>
          <p:nvPr>
            <p:ph idx="1"/>
          </p:nvPr>
        </p:nvSpPr>
        <p:spPr>
          <a:xfrm>
            <a:off x="4673600" y="1524000"/>
            <a:ext cx="7112000" cy="4648200"/>
          </a:xfrm>
        </p:spPr>
        <p:txBody>
          <a:bodyPr>
            <a:normAutofit/>
          </a:bodyPr>
          <a:lstStyle/>
          <a:p>
            <a:pPr>
              <a:spcBef>
                <a:spcPts val="0"/>
              </a:spcBef>
              <a:buClr>
                <a:srgbClr val="FF9900"/>
              </a:buClr>
            </a:pPr>
            <a:r>
              <a:rPr lang="en-US" sz="3200" dirty="0">
                <a:latin typeface="Calibri" panose="020F0502020204030204" pitchFamily="34" charset="0"/>
              </a:rPr>
              <a:t>Helps enhance and stabilize mood</a:t>
            </a:r>
          </a:p>
          <a:p>
            <a:pPr>
              <a:spcBef>
                <a:spcPts val="0"/>
              </a:spcBef>
              <a:buClr>
                <a:srgbClr val="FF9900"/>
              </a:buClr>
            </a:pPr>
            <a:r>
              <a:rPr lang="en-US" sz="3200" dirty="0">
                <a:latin typeface="Calibri" panose="020F0502020204030204" pitchFamily="34" charset="0"/>
              </a:rPr>
              <a:t>May promote calmness and relaxation</a:t>
            </a:r>
          </a:p>
          <a:p>
            <a:pPr>
              <a:spcBef>
                <a:spcPts val="0"/>
              </a:spcBef>
              <a:buClr>
                <a:srgbClr val="FF9900"/>
              </a:buClr>
            </a:pPr>
            <a:r>
              <a:rPr lang="en-US" sz="3200" dirty="0">
                <a:latin typeface="Calibri" panose="020F0502020204030204" pitchFamily="34" charset="0"/>
              </a:rPr>
              <a:t>Supports healthy sleep quality</a:t>
            </a:r>
          </a:p>
          <a:p>
            <a:pPr>
              <a:spcBef>
                <a:spcPts val="0"/>
              </a:spcBef>
              <a:buClr>
                <a:srgbClr val="FF9900"/>
              </a:buClr>
            </a:pPr>
            <a:r>
              <a:rPr lang="en-US" sz="3200" dirty="0">
                <a:latin typeface="Calibri" panose="020F0502020204030204" pitchFamily="34" charset="0"/>
              </a:rPr>
              <a:t>Promotes sleep</a:t>
            </a:r>
          </a:p>
          <a:p>
            <a:pPr>
              <a:spcBef>
                <a:spcPts val="0"/>
              </a:spcBef>
              <a:buClr>
                <a:srgbClr val="FF9900"/>
              </a:buClr>
            </a:pPr>
            <a:r>
              <a:rPr lang="en-US" sz="3200" dirty="0">
                <a:latin typeface="Calibri" panose="020F0502020204030204" pitchFamily="34" charset="0"/>
              </a:rPr>
              <a:t>Assists in releasing mental tension</a:t>
            </a:r>
          </a:p>
          <a:p>
            <a:pPr>
              <a:spcBef>
                <a:spcPts val="0"/>
              </a:spcBef>
              <a:buClr>
                <a:srgbClr val="FF9900"/>
              </a:buClr>
            </a:pPr>
            <a:r>
              <a:rPr lang="en-US" sz="3200" dirty="0">
                <a:latin typeface="Calibri" panose="020F0502020204030204" pitchFamily="34" charset="0"/>
              </a:rPr>
              <a:t>Helps to clear the mind </a:t>
            </a:r>
          </a:p>
          <a:p>
            <a:pPr>
              <a:spcBef>
                <a:spcPts val="0"/>
              </a:spcBef>
              <a:buClr>
                <a:srgbClr val="FF9900"/>
              </a:buClr>
            </a:pPr>
            <a:r>
              <a:rPr lang="en-US" sz="3200" dirty="0">
                <a:latin typeface="Calibri" panose="020F0502020204030204" pitchFamily="34" charset="0"/>
              </a:rPr>
              <a:t>Promotes normal regulation of enzyme</a:t>
            </a:r>
          </a:p>
          <a:p>
            <a:pPr>
              <a:spcBef>
                <a:spcPts val="0"/>
              </a:spcBef>
              <a:buClr>
                <a:srgbClr val="FF9900"/>
              </a:buClr>
            </a:pPr>
            <a:r>
              <a:rPr lang="en-US" sz="3200" dirty="0">
                <a:latin typeface="Calibri" panose="020F0502020204030204" pitchFamily="34" charset="0"/>
              </a:rPr>
              <a:t>Promotes cognitive health</a:t>
            </a:r>
          </a:p>
        </p:txBody>
      </p:sp>
      <p:sp>
        <p:nvSpPr>
          <p:cNvPr id="12" name="Title 2"/>
          <p:cNvSpPr>
            <a:spLocks noGrp="1"/>
          </p:cNvSpPr>
          <p:nvPr>
            <p:ph type="title"/>
          </p:nvPr>
        </p:nvSpPr>
        <p:spPr>
          <a:xfrm>
            <a:off x="4876800" y="267493"/>
            <a:ext cx="6705600" cy="1104107"/>
          </a:xfrm>
        </p:spPr>
        <p:txBody>
          <a:bodyPr/>
          <a:lstStyle/>
          <a:p>
            <a:r>
              <a:rPr lang="en-US" dirty="0" smtClean="0">
                <a:ln>
                  <a:noFill/>
                </a:ln>
                <a:solidFill>
                  <a:schemeClr val="tx1"/>
                </a:solidFill>
                <a:latin typeface="Calibri" panose="020F0502020204030204" pitchFamily="34" charset="0"/>
              </a:rPr>
              <a:t>BENEFITS</a:t>
            </a:r>
            <a:endParaRPr lang="en-US" dirty="0">
              <a:ln>
                <a:noFill/>
              </a:ln>
              <a:solidFill>
                <a:schemeClr val="tx1"/>
              </a:solidFill>
              <a:latin typeface="Calibri" panose="020F0502020204030204" pitchFamily="34" charset="0"/>
            </a:endParaRPr>
          </a:p>
        </p:txBody>
      </p:sp>
    </p:spTree>
    <p:extLst>
      <p:ext uri="{BB962C8B-B14F-4D97-AF65-F5344CB8AC3E}">
        <p14:creationId xmlns:p14="http://schemas.microsoft.com/office/powerpoint/2010/main" val="16191268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0490D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0153">
            <a:off x="845735" y="1173479"/>
            <a:ext cx="2185492" cy="4511040"/>
          </a:xfrm>
          <a:prstGeom prst="rect">
            <a:avLst/>
          </a:prstGeom>
          <a:effectLst>
            <a:outerShdw blurRad="50800" dist="38100" dir="10800000" algn="r" rotWithShape="0">
              <a:prstClr val="black">
                <a:alpha val="40000"/>
              </a:prstClr>
            </a:outerShdw>
          </a:effectLst>
        </p:spPr>
      </p:pic>
      <p:sp>
        <p:nvSpPr>
          <p:cNvPr id="13" name="Title 2"/>
          <p:cNvSpPr>
            <a:spLocks noGrp="1"/>
          </p:cNvSpPr>
          <p:nvPr>
            <p:ph type="title"/>
          </p:nvPr>
        </p:nvSpPr>
        <p:spPr>
          <a:xfrm>
            <a:off x="4876800" y="267493"/>
            <a:ext cx="6705600" cy="1104107"/>
          </a:xfrm>
        </p:spPr>
        <p:txBody>
          <a:bodyPr>
            <a:normAutofit/>
          </a:bodyPr>
          <a:lstStyle/>
          <a:p>
            <a:r>
              <a:rPr lang="en-US" dirty="0" smtClean="0">
                <a:ln>
                  <a:noFill/>
                </a:ln>
                <a:solidFill>
                  <a:schemeClr val="tx1"/>
                </a:solidFill>
                <a:latin typeface="Calibri" panose="020F0502020204030204" pitchFamily="34" charset="0"/>
              </a:rPr>
              <a:t>MAJOR INGREDIENTS</a:t>
            </a:r>
            <a:endParaRPr lang="en-US" dirty="0">
              <a:ln>
                <a:noFill/>
              </a:ln>
              <a:solidFill>
                <a:schemeClr val="tx1"/>
              </a:solidFill>
              <a:latin typeface="Calibri" panose="020F0502020204030204" pitchFamily="34" charset="0"/>
            </a:endParaRPr>
          </a:p>
        </p:txBody>
      </p:sp>
      <p:sp>
        <p:nvSpPr>
          <p:cNvPr id="14" name="Content Placeholder 1"/>
          <p:cNvSpPr>
            <a:spLocks noGrp="1"/>
          </p:cNvSpPr>
          <p:nvPr>
            <p:ph idx="1"/>
          </p:nvPr>
        </p:nvSpPr>
        <p:spPr>
          <a:xfrm>
            <a:off x="4673600" y="1524000"/>
            <a:ext cx="7112000" cy="4648200"/>
          </a:xfrm>
        </p:spPr>
        <p:txBody>
          <a:bodyPr>
            <a:normAutofit/>
          </a:bodyPr>
          <a:lstStyle/>
          <a:p>
            <a:pPr>
              <a:spcBef>
                <a:spcPts val="0"/>
              </a:spcBef>
              <a:buClr>
                <a:srgbClr val="FF9900"/>
              </a:buClr>
            </a:pPr>
            <a:r>
              <a:rPr lang="en-US" sz="2667" dirty="0">
                <a:latin typeface="Calibri" panose="020F0502020204030204" pitchFamily="34" charset="0"/>
              </a:rPr>
              <a:t>Features a dynamic blend of vitamins, amino acids and minerals</a:t>
            </a:r>
          </a:p>
          <a:p>
            <a:pPr>
              <a:spcBef>
                <a:spcPts val="0"/>
              </a:spcBef>
              <a:buClr>
                <a:srgbClr val="FF9900"/>
              </a:buClr>
            </a:pPr>
            <a:r>
              <a:rPr lang="en-US" sz="2667" dirty="0">
                <a:latin typeface="Calibri" panose="020F0502020204030204" pitchFamily="34" charset="0"/>
              </a:rPr>
              <a:t>L-Tryptophan</a:t>
            </a:r>
          </a:p>
          <a:p>
            <a:pPr>
              <a:spcBef>
                <a:spcPts val="0"/>
              </a:spcBef>
              <a:buClr>
                <a:srgbClr val="FF9900"/>
              </a:buClr>
            </a:pPr>
            <a:r>
              <a:rPr lang="en-US" sz="2667" dirty="0">
                <a:latin typeface="Calibri" panose="020F0502020204030204" pitchFamily="34" charset="0"/>
              </a:rPr>
              <a:t>Vitamin C</a:t>
            </a:r>
          </a:p>
          <a:p>
            <a:pPr>
              <a:spcBef>
                <a:spcPts val="0"/>
              </a:spcBef>
              <a:buClr>
                <a:srgbClr val="FF9900"/>
              </a:buClr>
            </a:pPr>
            <a:r>
              <a:rPr lang="en-US" sz="2667" dirty="0">
                <a:latin typeface="Calibri" panose="020F0502020204030204" pitchFamily="34" charset="0"/>
              </a:rPr>
              <a:t>Potassium</a:t>
            </a:r>
          </a:p>
          <a:p>
            <a:pPr>
              <a:spcBef>
                <a:spcPts val="0"/>
              </a:spcBef>
              <a:buClr>
                <a:srgbClr val="FF9900"/>
              </a:buClr>
            </a:pPr>
            <a:r>
              <a:rPr lang="en-US" sz="2667" dirty="0">
                <a:latin typeface="Calibri" panose="020F0502020204030204" pitchFamily="34" charset="0"/>
              </a:rPr>
              <a:t>Calcium</a:t>
            </a:r>
          </a:p>
          <a:p>
            <a:pPr>
              <a:spcBef>
                <a:spcPts val="0"/>
              </a:spcBef>
              <a:buClr>
                <a:srgbClr val="FF9900"/>
              </a:buClr>
            </a:pPr>
            <a:r>
              <a:rPr lang="en-US" sz="2667" dirty="0">
                <a:latin typeface="Calibri" panose="020F0502020204030204" pitchFamily="34" charset="0"/>
              </a:rPr>
              <a:t>Magnesium</a:t>
            </a:r>
          </a:p>
          <a:p>
            <a:pPr>
              <a:spcBef>
                <a:spcPts val="0"/>
              </a:spcBef>
              <a:buClr>
                <a:srgbClr val="FF9900"/>
              </a:buClr>
            </a:pPr>
            <a:r>
              <a:rPr lang="en-US" sz="2667" dirty="0">
                <a:latin typeface="Calibri" panose="020F0502020204030204" pitchFamily="34" charset="0"/>
              </a:rPr>
              <a:t>Niacin</a:t>
            </a:r>
          </a:p>
          <a:p>
            <a:pPr>
              <a:spcBef>
                <a:spcPts val="0"/>
              </a:spcBef>
              <a:buClr>
                <a:srgbClr val="FF9900"/>
              </a:buClr>
            </a:pPr>
            <a:r>
              <a:rPr lang="en-US" sz="2667" dirty="0">
                <a:latin typeface="Calibri" panose="020F0502020204030204" pitchFamily="34" charset="0"/>
              </a:rPr>
              <a:t>Vitamin B6</a:t>
            </a:r>
          </a:p>
          <a:p>
            <a:pPr>
              <a:spcBef>
                <a:spcPts val="0"/>
              </a:spcBef>
              <a:buClr>
                <a:srgbClr val="FF9900"/>
              </a:buClr>
            </a:pPr>
            <a:r>
              <a:rPr lang="en-US" sz="2667" dirty="0">
                <a:latin typeface="Calibri" panose="020F0502020204030204" pitchFamily="34" charset="0"/>
              </a:rPr>
              <a:t>Vitamin B2</a:t>
            </a:r>
          </a:p>
          <a:p>
            <a:pPr>
              <a:spcBef>
                <a:spcPts val="0"/>
              </a:spcBef>
              <a:buClr>
                <a:srgbClr val="FF9900"/>
              </a:buClr>
            </a:pPr>
            <a:r>
              <a:rPr lang="en-US" sz="2667" dirty="0">
                <a:latin typeface="Calibri" panose="020F0502020204030204" pitchFamily="34" charset="0"/>
              </a:rPr>
              <a:t>Manganese</a:t>
            </a:r>
          </a:p>
        </p:txBody>
      </p:sp>
    </p:spTree>
    <p:extLst>
      <p:ext uri="{BB962C8B-B14F-4D97-AF65-F5344CB8AC3E}">
        <p14:creationId xmlns:p14="http://schemas.microsoft.com/office/powerpoint/2010/main" val="32220463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0490D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4" name="Title 2"/>
          <p:cNvSpPr>
            <a:spLocks noGrp="1"/>
          </p:cNvSpPr>
          <p:nvPr>
            <p:ph type="title"/>
          </p:nvPr>
        </p:nvSpPr>
        <p:spPr>
          <a:xfrm>
            <a:off x="4876800" y="267493"/>
            <a:ext cx="6705600" cy="1104107"/>
          </a:xfrm>
        </p:spPr>
        <p:txBody>
          <a:bodyPr>
            <a:normAutofit/>
          </a:bodyPr>
          <a:lstStyle/>
          <a:p>
            <a:r>
              <a:rPr lang="en-US" sz="4800" dirty="0">
                <a:latin typeface="Calibri" panose="020F0502020204030204" pitchFamily="34" charset="0"/>
              </a:rPr>
              <a:t>VALUE PROPOSITION</a:t>
            </a:r>
          </a:p>
        </p:txBody>
      </p:sp>
      <p:sp>
        <p:nvSpPr>
          <p:cNvPr id="7" name="Content Placeholder 1"/>
          <p:cNvSpPr>
            <a:spLocks noGrp="1"/>
          </p:cNvSpPr>
          <p:nvPr>
            <p:ph idx="1"/>
          </p:nvPr>
        </p:nvSpPr>
        <p:spPr>
          <a:xfrm>
            <a:off x="4673600" y="1524000"/>
            <a:ext cx="6908800" cy="4648200"/>
          </a:xfrm>
        </p:spPr>
        <p:txBody>
          <a:bodyPr>
            <a:normAutofit/>
          </a:bodyPr>
          <a:lstStyle/>
          <a:p>
            <a:pPr>
              <a:spcBef>
                <a:spcPts val="0"/>
              </a:spcBef>
              <a:buClr>
                <a:srgbClr val="0099CC"/>
              </a:buClr>
            </a:pPr>
            <a:r>
              <a:rPr lang="en-US" sz="3200" dirty="0">
                <a:latin typeface="Calibri" panose="020F0502020204030204" pitchFamily="34" charset="0"/>
              </a:rPr>
              <a:t>Contains no gluten, wheat, soy, yeast, artificial flavors, salt, preservatives or milk</a:t>
            </a:r>
          </a:p>
          <a:p>
            <a:pPr>
              <a:spcBef>
                <a:spcPts val="0"/>
              </a:spcBef>
              <a:buClr>
                <a:srgbClr val="0099CC"/>
              </a:buClr>
            </a:pPr>
            <a:r>
              <a:rPr lang="en-US" sz="3200" dirty="0">
                <a:latin typeface="Calibri" panose="020F0502020204030204" pitchFamily="34" charset="0"/>
              </a:rPr>
              <a:t>Individually packaged</a:t>
            </a:r>
          </a:p>
          <a:p>
            <a:pPr>
              <a:spcBef>
                <a:spcPts val="0"/>
              </a:spcBef>
              <a:buClr>
                <a:srgbClr val="0099CC"/>
              </a:buClr>
            </a:pPr>
            <a:r>
              <a:rPr lang="en-US" sz="3200" dirty="0">
                <a:latin typeface="Calibri" panose="020F0502020204030204" pitchFamily="34" charset="0"/>
              </a:rPr>
              <a:t>Synergistic formula of select vitamins, minerals and amino acids</a:t>
            </a:r>
          </a:p>
          <a:p>
            <a:pPr>
              <a:spcBef>
                <a:spcPts val="0"/>
              </a:spcBef>
              <a:buClr>
                <a:srgbClr val="0099CC"/>
              </a:buClr>
            </a:pPr>
            <a:r>
              <a:rPr lang="en-US" sz="3200" dirty="0">
                <a:latin typeface="Calibri" panose="020F0502020204030204" pitchFamily="34" charset="0"/>
              </a:rPr>
              <a:t>Take as needed</a:t>
            </a:r>
          </a:p>
        </p:txBody>
      </p:sp>
      <p:pic>
        <p:nvPicPr>
          <p:cNvPr id="6" name="Picture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Tree>
    <p:extLst>
      <p:ext uri="{BB962C8B-B14F-4D97-AF65-F5344CB8AC3E}">
        <p14:creationId xmlns:p14="http://schemas.microsoft.com/office/powerpoint/2010/main" val="3187575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0" y="1815115"/>
            <a:ext cx="3762464" cy="377952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1622">
            <a:off x="1877269" y="1855228"/>
            <a:ext cx="1691839" cy="3779520"/>
          </a:xfrm>
          <a:prstGeom prst="rect">
            <a:avLst/>
          </a:prstGeom>
          <a:effectLst>
            <a:outerShdw blurRad="50800" dist="38100" dir="8100000" algn="tr" rotWithShape="0">
              <a:prstClr val="black">
                <a:alpha val="40000"/>
              </a:prstClr>
            </a:outerShdw>
          </a:effectLst>
        </p:spPr>
      </p:pic>
      <p:sp>
        <p:nvSpPr>
          <p:cNvPr id="8" name="Rectangle 7"/>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11" name="Picture 10"/>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
        <p:nvSpPr>
          <p:cNvPr id="12" name="Title 2"/>
          <p:cNvSpPr txBox="1">
            <a:spLocks/>
          </p:cNvSpPr>
          <p:nvPr/>
        </p:nvSpPr>
        <p:spPr>
          <a:xfrm>
            <a:off x="4267200" y="267493"/>
            <a:ext cx="6604000" cy="1104107"/>
          </a:xfrm>
          <a:prstGeom prst="rect">
            <a:avLst/>
          </a:prstGeom>
        </p:spPr>
        <p:txBody>
          <a:bodyPr vert="horz" lIns="121872" tIns="60936" rIns="121872" bIns="60936" rtlCol="0" anchor="ctr">
            <a:normAutofit/>
          </a:bodyPr>
          <a:lstStyle>
            <a:lvl1pPr algn="ctr" defTabSz="913995" rtl="0" eaLnBrk="1" latinLnBrk="0" hangingPunct="1">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121863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a:ln>
                  <a:noFill/>
                </a:ln>
                <a:solidFill>
                  <a:prstClr val="black"/>
                </a:solidFill>
                <a:effectLst/>
                <a:uLnTx/>
                <a:uFillTx/>
                <a:latin typeface="Calibri" panose="020F0502020204030204" pitchFamily="34" charset="0"/>
                <a:ea typeface="+mj-ea"/>
                <a:cs typeface="+mj-cs"/>
              </a:rPr>
              <a:t>INTRODUCING...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13" name="TextBox 12"/>
          <p:cNvSpPr txBox="1"/>
          <p:nvPr/>
        </p:nvSpPr>
        <p:spPr>
          <a:xfrm>
            <a:off x="4023952" y="6070624"/>
            <a:ext cx="8168049" cy="492394"/>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CODE: HK6701 | UC: HK$474.00 |SR: HK$664.00 | BV: 40</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1622">
            <a:off x="8989269" y="1753628"/>
            <a:ext cx="1691839" cy="377952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5467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120" y="264563"/>
            <a:ext cx="9072880" cy="6314037"/>
            <a:chOff x="-76200" y="-19049"/>
            <a:chExt cx="7162800" cy="4984766"/>
          </a:xfrm>
        </p:grpSpPr>
        <p:grpSp>
          <p:nvGrpSpPr>
            <p:cNvPr id="6" name="Group 5"/>
            <p:cNvGrpSpPr/>
            <p:nvPr/>
          </p:nvGrpSpPr>
          <p:grpSpPr>
            <a:xfrm>
              <a:off x="-76200" y="-19049"/>
              <a:ext cx="7162800" cy="609599"/>
              <a:chOff x="228600" y="514351"/>
              <a:chExt cx="7162800" cy="609599"/>
            </a:xfrm>
          </p:grpSpPr>
          <p:pic>
            <p:nvPicPr>
              <p:cNvPr id="4" name="Picture 3"/>
              <p:cNvPicPr>
                <a:picLocks noChangeAspect="1"/>
              </p:cNvPicPr>
              <p:nvPr/>
            </p:nvPicPr>
            <p:blipFill rotWithShape="1">
              <a:blip r:embed="rId3"/>
              <a:srcRect r="1313" b="1538"/>
              <a:stretch/>
            </p:blipFill>
            <p:spPr>
              <a:xfrm>
                <a:off x="228600" y="514351"/>
                <a:ext cx="7162800" cy="609599"/>
              </a:xfrm>
              <a:prstGeom prst="rect">
                <a:avLst/>
              </a:prstGeom>
              <a:scene3d>
                <a:camera prst="orthographicFront"/>
                <a:lightRig rig="threePt" dir="t"/>
              </a:scene3d>
              <a:sp3d>
                <a:bevelT/>
              </a:sp3d>
            </p:spPr>
          </p:pic>
          <p:pic>
            <p:nvPicPr>
              <p:cNvPr id="5" name="Picture 4"/>
              <p:cNvPicPr>
                <a:picLocks noChangeAspect="1"/>
              </p:cNvPicPr>
              <p:nvPr/>
            </p:nvPicPr>
            <p:blipFill>
              <a:blip r:embed="rId4"/>
              <a:stretch>
                <a:fillRect/>
              </a:stretch>
            </p:blipFill>
            <p:spPr>
              <a:xfrm>
                <a:off x="6477000" y="661987"/>
                <a:ext cx="838200" cy="323850"/>
              </a:xfrm>
              <a:prstGeom prst="rect">
                <a:avLst/>
              </a:prstGeom>
              <a:scene3d>
                <a:camera prst="orthographicFront"/>
                <a:lightRig rig="threePt" dir="t"/>
              </a:scene3d>
              <a:sp3d>
                <a:bevelT/>
              </a:sp3d>
            </p:spPr>
          </p:pic>
        </p:grpSp>
        <p:pic>
          <p:nvPicPr>
            <p:cNvPr id="7" name="Picture 6"/>
            <p:cNvPicPr>
              <a:picLocks noChangeAspect="1"/>
            </p:cNvPicPr>
            <p:nvPr/>
          </p:nvPicPr>
          <p:blipFill>
            <a:blip r:embed="rId5"/>
            <a:stretch>
              <a:fillRect/>
            </a:stretch>
          </p:blipFill>
          <p:spPr>
            <a:xfrm>
              <a:off x="-76200" y="590550"/>
              <a:ext cx="7162800" cy="4375167"/>
            </a:xfrm>
            <a:prstGeom prst="rect">
              <a:avLst/>
            </a:prstGeom>
            <a:scene3d>
              <a:camera prst="orthographicFront"/>
              <a:lightRig rig="threePt" dir="t"/>
            </a:scene3d>
            <a:sp3d>
              <a:bevelT/>
            </a:sp3d>
          </p:spPr>
        </p:pic>
      </p:grpSp>
      <p:pic>
        <p:nvPicPr>
          <p:cNvPr id="9" name="Picture 8"/>
          <p:cNvPicPr>
            <a:picLocks noChangeAspect="1"/>
          </p:cNvPicPr>
          <p:nvPr/>
        </p:nvPicPr>
        <p:blipFill>
          <a:blip r:embed="rId6"/>
          <a:stretch>
            <a:fillRect/>
          </a:stretch>
        </p:blipFill>
        <p:spPr>
          <a:xfrm>
            <a:off x="3860800" y="1245611"/>
            <a:ext cx="7696200" cy="4572000"/>
          </a:xfrm>
          <a:prstGeom prst="rect">
            <a:avLst/>
          </a:prstGeom>
          <a:scene3d>
            <a:camera prst="orthographicFront"/>
            <a:lightRig rig="threePt" dir="t"/>
          </a:scene3d>
          <a:sp3d>
            <a:bevelT/>
          </a:sp3d>
        </p:spPr>
      </p:pic>
      <p:sp>
        <p:nvSpPr>
          <p:cNvPr id="10" name="TextBox 9"/>
          <p:cNvSpPr txBox="1"/>
          <p:nvPr/>
        </p:nvSpPr>
        <p:spPr>
          <a:xfrm>
            <a:off x="50800" y="6578600"/>
            <a:ext cx="12039600" cy="256545"/>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itchFamily="34" charset="0"/>
                <a:ea typeface="+mn-ea"/>
                <a:cs typeface="+mn-cs"/>
              </a:rPr>
              <a:t>Source: https://topick.hket.com/article/1957337/%E5%8D%8A%E6%95%B8%E6%B8%AF%E4%BA%BA%E8%B6%85%E9%87%8D%20%E9%AB%98%E8%86%BD%E5%9B%BA%E9%86%87%E8%80%85290%E8%90%AC</a:t>
            </a:r>
          </a:p>
        </p:txBody>
      </p:sp>
    </p:spTree>
    <p:extLst>
      <p:ext uri="{BB962C8B-B14F-4D97-AF65-F5344CB8AC3E}">
        <p14:creationId xmlns:p14="http://schemas.microsoft.com/office/powerpoint/2010/main" val="1317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8" name="Content Placeholder 1"/>
          <p:cNvSpPr>
            <a:spLocks noGrp="1"/>
          </p:cNvSpPr>
          <p:nvPr>
            <p:ph idx="1"/>
          </p:nvPr>
        </p:nvSpPr>
        <p:spPr>
          <a:xfrm>
            <a:off x="4673600" y="1524000"/>
            <a:ext cx="7112000" cy="4648200"/>
          </a:xfrm>
        </p:spPr>
        <p:txBody>
          <a:bodyPr>
            <a:normAutofit fontScale="92500" lnSpcReduction="10000"/>
          </a:bodyPr>
          <a:lstStyle/>
          <a:p>
            <a:pPr>
              <a:spcBef>
                <a:spcPts val="0"/>
              </a:spcBef>
              <a:buClr>
                <a:schemeClr val="accent2">
                  <a:lumMod val="75000"/>
                </a:schemeClr>
              </a:buClr>
            </a:pPr>
            <a:r>
              <a:rPr lang="en-US" sz="3200" dirty="0">
                <a:latin typeface="Calibri" panose="020F0502020204030204" pitchFamily="34" charset="0"/>
              </a:rPr>
              <a:t>Supports a healthy complexion</a:t>
            </a:r>
          </a:p>
          <a:p>
            <a:pPr>
              <a:spcBef>
                <a:spcPts val="0"/>
              </a:spcBef>
              <a:buClr>
                <a:schemeClr val="accent2">
                  <a:lumMod val="75000"/>
                </a:schemeClr>
              </a:buClr>
            </a:pPr>
            <a:r>
              <a:rPr lang="en-US" sz="3200" dirty="0">
                <a:latin typeface="Calibri" panose="020F0502020204030204" pitchFamily="34" charset="0"/>
              </a:rPr>
              <a:t>Promotes healthy functioning of the skin at a cellular level</a:t>
            </a:r>
          </a:p>
          <a:p>
            <a:pPr>
              <a:spcBef>
                <a:spcPts val="0"/>
              </a:spcBef>
              <a:buClr>
                <a:schemeClr val="accent2">
                  <a:lumMod val="75000"/>
                </a:schemeClr>
              </a:buClr>
            </a:pPr>
            <a:r>
              <a:rPr lang="en-US" sz="3200" dirty="0">
                <a:latin typeface="Calibri" panose="020F0502020204030204" pitchFamily="34" charset="0"/>
              </a:rPr>
              <a:t>Helps maintain normal cell health</a:t>
            </a:r>
          </a:p>
          <a:p>
            <a:pPr>
              <a:spcBef>
                <a:spcPts val="0"/>
              </a:spcBef>
              <a:buClr>
                <a:schemeClr val="accent2">
                  <a:lumMod val="75000"/>
                </a:schemeClr>
              </a:buClr>
            </a:pPr>
            <a:r>
              <a:rPr lang="en-US" sz="3200" dirty="0">
                <a:latin typeface="Calibri" panose="020F0502020204030204" pitchFamily="34" charset="0"/>
              </a:rPr>
              <a:t>Helps maintain healthy collagen production</a:t>
            </a:r>
          </a:p>
          <a:p>
            <a:pPr>
              <a:spcBef>
                <a:spcPts val="0"/>
              </a:spcBef>
              <a:buClr>
                <a:schemeClr val="accent2">
                  <a:lumMod val="75000"/>
                </a:schemeClr>
              </a:buClr>
            </a:pPr>
            <a:r>
              <a:rPr lang="en-US" sz="3200" dirty="0">
                <a:latin typeface="Calibri" panose="020F0502020204030204" pitchFamily="34" charset="0"/>
              </a:rPr>
              <a:t>Provides antioxidant protection for the entire body</a:t>
            </a:r>
          </a:p>
          <a:p>
            <a:pPr>
              <a:spcBef>
                <a:spcPts val="0"/>
              </a:spcBef>
              <a:buClr>
                <a:schemeClr val="accent2">
                  <a:lumMod val="75000"/>
                </a:schemeClr>
              </a:buClr>
            </a:pPr>
            <a:r>
              <a:rPr lang="en-US" sz="3200" dirty="0">
                <a:latin typeface="Calibri" panose="020F0502020204030204" pitchFamily="34" charset="0"/>
              </a:rPr>
              <a:t>Helps support healthy bones, teeth, joints and skin</a:t>
            </a:r>
          </a:p>
          <a:p>
            <a:pPr>
              <a:spcBef>
                <a:spcPts val="0"/>
              </a:spcBef>
              <a:buClr>
                <a:schemeClr val="accent2">
                  <a:lumMod val="75000"/>
                </a:schemeClr>
              </a:buClr>
            </a:pPr>
            <a:r>
              <a:rPr lang="en-US" sz="3200" dirty="0">
                <a:latin typeface="Calibri" panose="020F0502020204030204" pitchFamily="34" charset="0"/>
              </a:rPr>
              <a:t>Supports cardiovascular health</a:t>
            </a:r>
          </a:p>
          <a:p>
            <a:pPr>
              <a:spcBef>
                <a:spcPts val="0"/>
              </a:spcBef>
              <a:buClr>
                <a:schemeClr val="accent2">
                  <a:lumMod val="75000"/>
                </a:schemeClr>
              </a:buClr>
            </a:pPr>
            <a:endParaRPr lang="en-US" sz="3200" dirty="0">
              <a:latin typeface="Calibri" panose="020F0502020204030204" pitchFamily="34" charset="0"/>
            </a:endParaRPr>
          </a:p>
        </p:txBody>
      </p:sp>
      <p:sp>
        <p:nvSpPr>
          <p:cNvPr id="10" name="Title 2"/>
          <p:cNvSpPr>
            <a:spLocks noGrp="1"/>
          </p:cNvSpPr>
          <p:nvPr>
            <p:ph type="title"/>
          </p:nvPr>
        </p:nvSpPr>
        <p:spPr>
          <a:xfrm>
            <a:off x="4876800" y="267493"/>
            <a:ext cx="6705600" cy="1104107"/>
          </a:xfrm>
        </p:spPr>
        <p:txBody>
          <a:bodyPr/>
          <a:lstStyle/>
          <a:p>
            <a:r>
              <a:rPr lang="en-US" dirty="0" smtClean="0">
                <a:ln>
                  <a:noFill/>
                </a:ln>
                <a:solidFill>
                  <a:schemeClr val="tx1"/>
                </a:solidFill>
                <a:latin typeface="Calibri" panose="020F0502020204030204" pitchFamily="34" charset="0"/>
              </a:rPr>
              <a:t>BENEFITS</a:t>
            </a:r>
            <a:endParaRPr lang="en-US" dirty="0">
              <a:ln>
                <a:noFill/>
              </a:ln>
              <a:solidFill>
                <a:schemeClr val="tx1"/>
              </a:solidFill>
              <a:latin typeface="Calibri" panose="020F050202020403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1622">
            <a:off x="1073153" y="1173480"/>
            <a:ext cx="2019291" cy="45110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224119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1622">
            <a:off x="1073153" y="1173480"/>
            <a:ext cx="2019291" cy="4511040"/>
          </a:xfrm>
          <a:prstGeom prst="rect">
            <a:avLst/>
          </a:prstGeom>
          <a:effectLst>
            <a:outerShdw blurRad="50800" dist="38100" dir="8100000" algn="tr" rotWithShape="0">
              <a:prstClr val="black">
                <a:alpha val="40000"/>
              </a:prstClr>
            </a:outerShdw>
          </a:effectLst>
        </p:spPr>
      </p:pic>
      <p:sp>
        <p:nvSpPr>
          <p:cNvPr id="11" name="Title 2"/>
          <p:cNvSpPr>
            <a:spLocks noGrp="1"/>
          </p:cNvSpPr>
          <p:nvPr>
            <p:ph type="title"/>
          </p:nvPr>
        </p:nvSpPr>
        <p:spPr>
          <a:xfrm>
            <a:off x="4876800" y="267493"/>
            <a:ext cx="6705600" cy="1104107"/>
          </a:xfrm>
        </p:spPr>
        <p:txBody>
          <a:bodyPr>
            <a:normAutofit/>
          </a:bodyPr>
          <a:lstStyle/>
          <a:p>
            <a:r>
              <a:rPr lang="en-US" dirty="0" smtClean="0">
                <a:ln>
                  <a:noFill/>
                </a:ln>
                <a:solidFill>
                  <a:schemeClr val="tx1"/>
                </a:solidFill>
                <a:latin typeface="Calibri" panose="020F0502020204030204" pitchFamily="34" charset="0"/>
              </a:rPr>
              <a:t>MAJOR INGREDIENTS</a:t>
            </a:r>
            <a:endParaRPr lang="en-US" dirty="0">
              <a:ln>
                <a:noFill/>
              </a:ln>
              <a:solidFill>
                <a:schemeClr val="tx1"/>
              </a:solidFill>
              <a:latin typeface="Calibri" panose="020F0502020204030204" pitchFamily="34" charset="0"/>
            </a:endParaRPr>
          </a:p>
        </p:txBody>
      </p:sp>
      <p:sp>
        <p:nvSpPr>
          <p:cNvPr id="12" name="Content Placeholder 1"/>
          <p:cNvSpPr>
            <a:spLocks noGrp="1"/>
          </p:cNvSpPr>
          <p:nvPr>
            <p:ph idx="1"/>
          </p:nvPr>
        </p:nvSpPr>
        <p:spPr>
          <a:xfrm>
            <a:off x="4673600" y="1524000"/>
            <a:ext cx="7112000" cy="4648200"/>
          </a:xfrm>
        </p:spPr>
        <p:txBody>
          <a:bodyPr>
            <a:normAutofit/>
          </a:bodyPr>
          <a:lstStyle/>
          <a:p>
            <a:pPr>
              <a:spcBef>
                <a:spcPts val="0"/>
              </a:spcBef>
              <a:buClr>
                <a:schemeClr val="accent2">
                  <a:lumMod val="75000"/>
                </a:schemeClr>
              </a:buClr>
            </a:pPr>
            <a:r>
              <a:rPr lang="en-US" sz="2667" dirty="0">
                <a:latin typeface="Calibri" panose="020F0502020204030204" pitchFamily="34" charset="0"/>
              </a:rPr>
              <a:t>Features a dynamic blend of antioxidants, botanicals and minerals</a:t>
            </a:r>
          </a:p>
          <a:p>
            <a:pPr>
              <a:spcBef>
                <a:spcPts val="0"/>
              </a:spcBef>
              <a:buClr>
                <a:schemeClr val="accent2">
                  <a:lumMod val="75000"/>
                </a:schemeClr>
              </a:buClr>
            </a:pPr>
            <a:r>
              <a:rPr lang="en-US" sz="2667" dirty="0">
                <a:latin typeface="Calibri" panose="020F0502020204030204" pitchFamily="34" charset="0"/>
              </a:rPr>
              <a:t>Pine Bark Extract (</a:t>
            </a:r>
            <a:r>
              <a:rPr lang="en-US" sz="2667" dirty="0" err="1">
                <a:latin typeface="Calibri" panose="020F0502020204030204" pitchFamily="34" charset="0"/>
              </a:rPr>
              <a:t>Pycnogenol</a:t>
            </a:r>
            <a:r>
              <a:rPr lang="en-US" sz="2667" dirty="0">
                <a:latin typeface="Calibri" panose="020F0502020204030204" pitchFamily="34" charset="0"/>
              </a:rPr>
              <a:t>®)</a:t>
            </a:r>
          </a:p>
          <a:p>
            <a:pPr>
              <a:spcBef>
                <a:spcPts val="0"/>
              </a:spcBef>
              <a:buClr>
                <a:schemeClr val="accent2">
                  <a:lumMod val="75000"/>
                </a:schemeClr>
              </a:buClr>
            </a:pPr>
            <a:r>
              <a:rPr lang="en-US" sz="2667" dirty="0">
                <a:latin typeface="Calibri" panose="020F0502020204030204" pitchFamily="34" charset="0"/>
              </a:rPr>
              <a:t>Grape Seed Extract</a:t>
            </a:r>
          </a:p>
          <a:p>
            <a:pPr>
              <a:spcBef>
                <a:spcPts val="0"/>
              </a:spcBef>
              <a:buClr>
                <a:schemeClr val="accent2">
                  <a:lumMod val="75000"/>
                </a:schemeClr>
              </a:buClr>
            </a:pPr>
            <a:r>
              <a:rPr lang="en-US" sz="2667" dirty="0">
                <a:latin typeface="Calibri" panose="020F0502020204030204" pitchFamily="34" charset="0"/>
              </a:rPr>
              <a:t>Bilberry Extract</a:t>
            </a:r>
          </a:p>
          <a:p>
            <a:pPr>
              <a:spcBef>
                <a:spcPts val="0"/>
              </a:spcBef>
              <a:buClr>
                <a:schemeClr val="accent2">
                  <a:lumMod val="75000"/>
                </a:schemeClr>
              </a:buClr>
            </a:pPr>
            <a:r>
              <a:rPr lang="en-US" sz="2667" dirty="0">
                <a:latin typeface="Calibri" panose="020F0502020204030204" pitchFamily="34" charset="0"/>
              </a:rPr>
              <a:t>Citrus Bioflavonoid Complex</a:t>
            </a:r>
          </a:p>
          <a:p>
            <a:pPr>
              <a:spcBef>
                <a:spcPts val="0"/>
              </a:spcBef>
              <a:buClr>
                <a:schemeClr val="accent2">
                  <a:lumMod val="75000"/>
                </a:schemeClr>
              </a:buClr>
            </a:pPr>
            <a:r>
              <a:rPr lang="en-US" sz="2667" dirty="0">
                <a:latin typeface="Calibri" panose="020F0502020204030204" pitchFamily="34" charset="0"/>
              </a:rPr>
              <a:t>Red Wine Extract</a:t>
            </a:r>
          </a:p>
          <a:p>
            <a:pPr>
              <a:spcBef>
                <a:spcPts val="0"/>
              </a:spcBef>
              <a:buClr>
                <a:schemeClr val="accent2">
                  <a:lumMod val="75000"/>
                </a:schemeClr>
              </a:buClr>
            </a:pPr>
            <a:r>
              <a:rPr lang="en-US" sz="2667" dirty="0">
                <a:latin typeface="Calibri" panose="020F0502020204030204" pitchFamily="34" charset="0"/>
              </a:rPr>
              <a:t>Hyaluronic Acid</a:t>
            </a:r>
          </a:p>
          <a:p>
            <a:pPr>
              <a:spcBef>
                <a:spcPts val="0"/>
              </a:spcBef>
              <a:buClr>
                <a:schemeClr val="accent2">
                  <a:lumMod val="75000"/>
                </a:schemeClr>
              </a:buClr>
            </a:pPr>
            <a:r>
              <a:rPr lang="en-US" sz="2667" dirty="0">
                <a:latin typeface="Calibri" panose="020F0502020204030204" pitchFamily="34" charset="0"/>
              </a:rPr>
              <a:t>Calcium, Magnesium, Potassium</a:t>
            </a:r>
          </a:p>
          <a:p>
            <a:pPr>
              <a:spcBef>
                <a:spcPts val="0"/>
              </a:spcBef>
              <a:buClr>
                <a:schemeClr val="accent2">
                  <a:lumMod val="75000"/>
                </a:schemeClr>
              </a:buClr>
            </a:pPr>
            <a:r>
              <a:rPr lang="en-US" sz="2667" dirty="0">
                <a:latin typeface="Calibri" panose="020F0502020204030204" pitchFamily="34" charset="0"/>
              </a:rPr>
              <a:t>Vitamin C, Vitamin E etc.</a:t>
            </a:r>
          </a:p>
        </p:txBody>
      </p:sp>
    </p:spTree>
    <p:extLst>
      <p:ext uri="{BB962C8B-B14F-4D97-AF65-F5344CB8AC3E}">
        <p14:creationId xmlns:p14="http://schemas.microsoft.com/office/powerpoint/2010/main" val="24498779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6" name="Title 2"/>
          <p:cNvSpPr>
            <a:spLocks noGrp="1"/>
          </p:cNvSpPr>
          <p:nvPr>
            <p:ph type="title"/>
          </p:nvPr>
        </p:nvSpPr>
        <p:spPr>
          <a:xfrm>
            <a:off x="4876800" y="267493"/>
            <a:ext cx="6705600" cy="1104107"/>
          </a:xfrm>
        </p:spPr>
        <p:txBody>
          <a:bodyPr>
            <a:normAutofit/>
          </a:bodyPr>
          <a:lstStyle/>
          <a:p>
            <a:r>
              <a:rPr lang="en-US" sz="4800" dirty="0">
                <a:latin typeface="Calibri" panose="020F0502020204030204" pitchFamily="34" charset="0"/>
              </a:rPr>
              <a:t>VALUE PROPOSITION</a:t>
            </a:r>
          </a:p>
        </p:txBody>
      </p:sp>
      <p:sp>
        <p:nvSpPr>
          <p:cNvPr id="7" name="Content Placeholder 1"/>
          <p:cNvSpPr>
            <a:spLocks noGrp="1"/>
          </p:cNvSpPr>
          <p:nvPr>
            <p:ph idx="1"/>
          </p:nvPr>
        </p:nvSpPr>
        <p:spPr>
          <a:xfrm>
            <a:off x="4490717" y="1524000"/>
            <a:ext cx="7091683" cy="4648200"/>
          </a:xfrm>
        </p:spPr>
        <p:txBody>
          <a:bodyPr>
            <a:normAutofit/>
          </a:bodyPr>
          <a:lstStyle/>
          <a:p>
            <a:pPr>
              <a:buClr>
                <a:srgbClr val="BC0082"/>
              </a:buClr>
            </a:pPr>
            <a:r>
              <a:rPr lang="en-US" sz="3200" dirty="0">
                <a:latin typeface="Calibri" panose="020F0502020204030204" pitchFamily="34" charset="0"/>
              </a:rPr>
              <a:t>Contains no gluten, wheat, soy, yeast, artificial flavors or preservatives</a:t>
            </a:r>
          </a:p>
          <a:p>
            <a:pPr>
              <a:buClr>
                <a:srgbClr val="BC0082"/>
              </a:buClr>
            </a:pPr>
            <a:r>
              <a:rPr lang="en-US" sz="3200" dirty="0">
                <a:latin typeface="Calibri" panose="020F0502020204030204" pitchFamily="34" charset="0"/>
              </a:rPr>
              <a:t>Individually packaged</a:t>
            </a:r>
          </a:p>
          <a:p>
            <a:pPr>
              <a:buClr>
                <a:srgbClr val="BC0082"/>
              </a:buClr>
            </a:pPr>
            <a:r>
              <a:rPr lang="en-US" sz="3200" dirty="0">
                <a:latin typeface="Calibri" panose="020F0502020204030204" pitchFamily="34" charset="0"/>
              </a:rPr>
              <a:t>Supports healthy hair, skin and nails</a:t>
            </a:r>
          </a:p>
          <a:p>
            <a:pPr>
              <a:buClr>
                <a:srgbClr val="BC0082"/>
              </a:buClr>
            </a:pPr>
            <a:r>
              <a:rPr lang="en-US" sz="3200" dirty="0">
                <a:latin typeface="Calibri" panose="020F0502020204030204" pitchFamily="34" charset="0"/>
              </a:rPr>
              <a:t>Select vitamins and minerals</a:t>
            </a:r>
          </a:p>
        </p:txBody>
      </p:sp>
      <p:pic>
        <p:nvPicPr>
          <p:cNvPr id="8" name="Picture 7"/>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spTree>
    <p:extLst>
      <p:ext uri="{BB962C8B-B14F-4D97-AF65-F5344CB8AC3E}">
        <p14:creationId xmlns:p14="http://schemas.microsoft.com/office/powerpoint/2010/main" val="28898842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1622">
            <a:off x="1073153" y="1173480"/>
            <a:ext cx="2019291" cy="4511040"/>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064000" y="787400"/>
            <a:ext cx="7969421" cy="5283200"/>
          </a:xfrm>
          <a:prstGeom prst="rect">
            <a:avLst/>
          </a:prstGeom>
        </p:spPr>
      </p:pic>
    </p:spTree>
    <p:extLst>
      <p:ext uri="{BB962C8B-B14F-4D97-AF65-F5344CB8AC3E}">
        <p14:creationId xmlns:p14="http://schemas.microsoft.com/office/powerpoint/2010/main" val="2244783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09" y="1412243"/>
            <a:ext cx="6009395" cy="398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7" t="2650" r="2602" b="2378"/>
          <a:stretch/>
        </p:blipFill>
        <p:spPr bwMode="auto">
          <a:xfrm>
            <a:off x="6357246" y="1412241"/>
            <a:ext cx="5466041" cy="392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8606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isotonix_delivery"/>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9917" y="1189567"/>
            <a:ext cx="11978216" cy="520276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3"/>
          <p:cNvSpPr txBox="1">
            <a:spLocks noChangeArrowheads="1"/>
          </p:cNvSpPr>
          <p:nvPr/>
        </p:nvSpPr>
        <p:spPr bwMode="auto">
          <a:xfrm>
            <a:off x="914401" y="3022601"/>
            <a:ext cx="25648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121917" marR="0" lvl="0" indent="-121917" algn="l" defTabSz="1218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快速被身體吸收</a:t>
            </a:r>
            <a:endParaRPr kumimoji="0" lang="en-US" altLang="zh-TW"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a:p>
            <a:pPr marL="121917" marR="0" lvl="0" indent="-121917" algn="l" defTabSz="1218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維他命及礦物質的濃縮品</a:t>
            </a:r>
            <a:endParaRPr kumimoji="0" lang="en-US" altLang="zh-TW"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a:p>
            <a:pPr marL="121917" marR="0" lvl="0" indent="-121917" algn="l" defTabSz="1218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發揮最大效能</a:t>
            </a:r>
            <a:endParaRPr kumimoji="0" lang="en-US" altLang="zh-TW"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p:txBody>
      </p:sp>
      <p:sp>
        <p:nvSpPr>
          <p:cNvPr id="2" name="Rectangle 1"/>
          <p:cNvSpPr/>
          <p:nvPr/>
        </p:nvSpPr>
        <p:spPr>
          <a:xfrm>
            <a:off x="914400" y="4845051"/>
            <a:ext cx="6096000" cy="584775"/>
          </a:xfrm>
          <a:prstGeom prst="rect">
            <a:avLst/>
          </a:prstGeom>
        </p:spPr>
        <p:txBody>
          <a:bodyPr>
            <a:spAutoFit/>
          </a:bodyPr>
          <a:lstStyle/>
          <a:p>
            <a:pPr marL="121917" marR="0" lvl="0" indent="-121917" algn="l" defTabSz="1218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最低吸收量</a:t>
            </a:r>
            <a:endParaRPr kumimoji="0" lang="en-US" altLang="en-US" sz="1600" b="0" i="0" u="none" strike="noStrike" kern="1200" cap="none" spc="0" normalizeH="0" baseline="0" noProof="0" dirty="0">
              <a:ln>
                <a:noFill/>
              </a:ln>
              <a:solidFill>
                <a:prstClr val="white"/>
              </a:solidFill>
              <a:effectLst/>
              <a:uLnTx/>
              <a:uFillTx/>
              <a:latin typeface="Calibri"/>
              <a:ea typeface="+mn-ea"/>
              <a:cs typeface="+mn-cs"/>
            </a:endParaRPr>
          </a:p>
          <a:p>
            <a:pPr marL="121917" marR="0" lvl="0" indent="-121917" algn="l" defTabSz="1218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稀釋營養素</a:t>
            </a:r>
            <a:endParaRPr kumimoji="0" lang="en-US" alt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943" name="Rectangle 2"/>
          <p:cNvSpPr>
            <a:spLocks noChangeArrowheads="1"/>
          </p:cNvSpPr>
          <p:nvPr/>
        </p:nvSpPr>
        <p:spPr bwMode="auto">
          <a:xfrm>
            <a:off x="914401" y="3975100"/>
            <a:ext cx="21162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標準片劑</a:t>
            </a:r>
            <a:r>
              <a:rPr kumimoji="0" lang="en-US" altLang="zh-TW"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膠囊軟膠囊</a:t>
            </a:r>
            <a:endParaRPr kumimoji="0" lang="en-US"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9944" name="Rectangle 9"/>
          <p:cNvSpPr>
            <a:spLocks noChangeArrowheads="1"/>
          </p:cNvSpPr>
          <p:nvPr/>
        </p:nvSpPr>
        <p:spPr bwMode="auto">
          <a:xfrm>
            <a:off x="914401" y="1333500"/>
            <a:ext cx="16638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Calibri" panose="020F0502020204030204" pitchFamily="34" charset="0"/>
                <a:ea typeface="微軟正黑體" panose="020B0604030504040204" pitchFamily="34" charset="-120"/>
                <a:cs typeface="+mn-cs"/>
              </a:rPr>
              <a:t>Isotonix</a:t>
            </a:r>
            <a:r>
              <a:rPr kumimoji="0" lang="ja-JP" altLang="en-US" sz="1600" b="0" i="0" u="none" strike="noStrike" kern="1200" cap="none" spc="0" normalizeH="0" baseline="0" noProof="0">
                <a:ln>
                  <a:noFill/>
                </a:ln>
                <a:solidFill>
                  <a:prstClr val="white"/>
                </a:solidFill>
                <a:effectLst/>
                <a:uLnTx/>
                <a:uFillTx/>
                <a:latin typeface="Calibri" panose="020F0502020204030204" pitchFamily="34" charset="0"/>
                <a:ea typeface="微軟正黑體" panose="020B0604030504040204" pitchFamily="34" charset="-120"/>
                <a:cs typeface="+mn-cs"/>
              </a:rPr>
              <a:t>等壓吸收</a:t>
            </a:r>
            <a:endParaRPr kumimoji="0" lang="en-US" altLang="en-US" sz="1600" b="0" i="0" u="none" strike="noStrike" kern="1200" cap="none" spc="0" normalizeH="0" baseline="0" noProof="0">
              <a:ln>
                <a:noFill/>
              </a:ln>
              <a:solidFill>
                <a:prstClr val="white"/>
              </a:solidFill>
              <a:effectLst/>
              <a:uLnTx/>
              <a:uFillTx/>
              <a:latin typeface="Calibri" panose="020F050202020403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65709391"/>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33601" y="1490134"/>
            <a:ext cx="9139767" cy="4728633"/>
          </a:xfrm>
          <a:prstGeom prst="roundRect">
            <a:avLst>
              <a:gd name="adj" fmla="val 6765"/>
            </a:avLst>
          </a:prstGeom>
          <a:solidFill>
            <a:srgbClr val="1CBCED"/>
          </a:solidFill>
          <a:ln>
            <a:noFill/>
          </a:ln>
        </p:spPr>
        <p:style>
          <a:lnRef idx="1">
            <a:schemeClr val="accent1"/>
          </a:lnRef>
          <a:fillRef idx="3">
            <a:schemeClr val="accent1"/>
          </a:fillRef>
          <a:effectRef idx="2">
            <a:schemeClr val="accent1"/>
          </a:effectRef>
          <a:fontRef idx="minor">
            <a:schemeClr val="lt1"/>
          </a:fontRef>
        </p:style>
        <p:txBody>
          <a:bodyPr lIns="90788" tIns="45395" rIns="90788" bIns="45395" anchor="ctr"/>
          <a:lstStyle/>
          <a:p>
            <a:pPr marL="0" marR="0" lvl="0" indent="0" algn="ctr" defTabSz="4529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97282" name="Picture 2"/>
          <p:cNvPicPr>
            <a:picLocks noChangeAspect="1" noChangeArrowheads="1"/>
          </p:cNvPicPr>
          <p:nvPr/>
        </p:nvPicPr>
        <p:blipFill>
          <a:blip r:embed="rId3"/>
          <a:srcRect/>
          <a:stretch>
            <a:fillRect/>
          </a:stretch>
        </p:blipFill>
        <p:spPr bwMode="auto">
          <a:xfrm>
            <a:off x="2133601" y="679451"/>
            <a:ext cx="8947151" cy="5594349"/>
          </a:xfrm>
          <a:prstGeom prst="rect">
            <a:avLst/>
          </a:prstGeom>
          <a:noFill/>
          <a:ln w="9525">
            <a:noFill/>
            <a:miter lim="800000"/>
            <a:headEnd/>
            <a:tailEnd/>
          </a:ln>
          <a:effectLst>
            <a:outerShdw blurRad="63500" dist="38100" dir="2700000" algn="tl" rotWithShape="0">
              <a:srgbClr val="000000">
                <a:alpha val="39998"/>
              </a:srgbClr>
            </a:outerShdw>
          </a:effectLst>
        </p:spPr>
      </p:pic>
      <p:sp>
        <p:nvSpPr>
          <p:cNvPr id="51204" name="TextBox 3"/>
          <p:cNvSpPr txBox="1">
            <a:spLocks noChangeArrowheads="1"/>
          </p:cNvSpPr>
          <p:nvPr/>
        </p:nvSpPr>
        <p:spPr bwMode="auto">
          <a:xfrm>
            <a:off x="40217" y="6587067"/>
            <a:ext cx="3511055" cy="2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788" tIns="45395" rIns="90788" bIns="45395">
            <a:spAutoFit/>
          </a:bodyPr>
          <a:lstStyle>
            <a:lvl1pPr defTabSz="339725">
              <a:defRPr>
                <a:solidFill>
                  <a:schemeClr val="tx1"/>
                </a:solidFill>
                <a:latin typeface="Garamond" pitchFamily="18" charset="0"/>
              </a:defRPr>
            </a:lvl1pPr>
            <a:lvl2pPr marL="742950" indent="-285750" defTabSz="339725">
              <a:defRPr>
                <a:solidFill>
                  <a:schemeClr val="tx1"/>
                </a:solidFill>
                <a:latin typeface="Garamond" pitchFamily="18" charset="0"/>
              </a:defRPr>
            </a:lvl2pPr>
            <a:lvl3pPr marL="1143000" indent="-228600" defTabSz="339725">
              <a:defRPr>
                <a:solidFill>
                  <a:schemeClr val="tx1"/>
                </a:solidFill>
                <a:latin typeface="Garamond" pitchFamily="18" charset="0"/>
              </a:defRPr>
            </a:lvl3pPr>
            <a:lvl4pPr marL="1600200" indent="-228600" defTabSz="339725">
              <a:defRPr>
                <a:solidFill>
                  <a:schemeClr val="tx1"/>
                </a:solidFill>
                <a:latin typeface="Garamond" pitchFamily="18" charset="0"/>
              </a:defRPr>
            </a:lvl4pPr>
            <a:lvl5pPr marL="2057400" indent="-228600" defTabSz="339725">
              <a:defRPr>
                <a:solidFill>
                  <a:schemeClr val="tx1"/>
                </a:solidFill>
                <a:latin typeface="Garamond" pitchFamily="18" charset="0"/>
              </a:defRPr>
            </a:lvl5pPr>
            <a:lvl6pPr marL="2514600" indent="-228600" defTabSz="339725" eaLnBrk="0" fontAlgn="base" hangingPunct="0">
              <a:spcBef>
                <a:spcPct val="0"/>
              </a:spcBef>
              <a:spcAft>
                <a:spcPct val="0"/>
              </a:spcAft>
              <a:defRPr>
                <a:solidFill>
                  <a:schemeClr val="tx1"/>
                </a:solidFill>
                <a:latin typeface="Garamond" pitchFamily="18" charset="0"/>
              </a:defRPr>
            </a:lvl6pPr>
            <a:lvl7pPr marL="2971800" indent="-228600" defTabSz="339725" eaLnBrk="0" fontAlgn="base" hangingPunct="0">
              <a:spcBef>
                <a:spcPct val="0"/>
              </a:spcBef>
              <a:spcAft>
                <a:spcPct val="0"/>
              </a:spcAft>
              <a:defRPr>
                <a:solidFill>
                  <a:schemeClr val="tx1"/>
                </a:solidFill>
                <a:latin typeface="Garamond" pitchFamily="18" charset="0"/>
              </a:defRPr>
            </a:lvl7pPr>
            <a:lvl8pPr marL="3429000" indent="-228600" defTabSz="339725" eaLnBrk="0" fontAlgn="base" hangingPunct="0">
              <a:spcBef>
                <a:spcPct val="0"/>
              </a:spcBef>
              <a:spcAft>
                <a:spcPct val="0"/>
              </a:spcAft>
              <a:defRPr>
                <a:solidFill>
                  <a:schemeClr val="tx1"/>
                </a:solidFill>
                <a:latin typeface="Garamond" pitchFamily="18" charset="0"/>
              </a:defRPr>
            </a:lvl8pPr>
            <a:lvl9pPr marL="3886200" indent="-228600" defTabSz="339725" eaLnBrk="0" fontAlgn="base" hangingPunct="0">
              <a:spcBef>
                <a:spcPct val="0"/>
              </a:spcBef>
              <a:spcAft>
                <a:spcPct val="0"/>
              </a:spcAft>
              <a:defRPr>
                <a:solidFill>
                  <a:schemeClr val="tx1"/>
                </a:solidFill>
                <a:latin typeface="Garamond" pitchFamily="18" charset="0"/>
              </a:defRPr>
            </a:lvl9pPr>
          </a:lstStyle>
          <a:p>
            <a:pPr marL="0" marR="0" lvl="0" indent="0" algn="l" defTabSz="452955"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Phytotheraphy</a:t>
            </a:r>
            <a:r>
              <a:rPr kumimoji="0" lang="en-US" altLang="en-US"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Research 2009 (June:23(6) 775-7</a:t>
            </a:r>
          </a:p>
        </p:txBody>
      </p:sp>
      <p:sp>
        <p:nvSpPr>
          <p:cNvPr id="51207" name="TextBox 7"/>
          <p:cNvSpPr txBox="1">
            <a:spLocks noChangeArrowheads="1"/>
          </p:cNvSpPr>
          <p:nvPr/>
        </p:nvSpPr>
        <p:spPr bwMode="auto">
          <a:xfrm>
            <a:off x="-2950633" y="-1107017"/>
            <a:ext cx="21557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Calibri" panose="020F0502020204030204" pitchFamily="34" charset="0"/>
                <a:ea typeface="+mn-ea"/>
                <a:cs typeface="+mn-cs"/>
              </a:rPr>
              <a:t>For translation: </a:t>
            </a:r>
          </a:p>
        </p:txBody>
      </p:sp>
      <p:sp>
        <p:nvSpPr>
          <p:cNvPr id="12" name="Title 2"/>
          <p:cNvSpPr txBox="1">
            <a:spLocks/>
          </p:cNvSpPr>
          <p:nvPr/>
        </p:nvSpPr>
        <p:spPr>
          <a:xfrm>
            <a:off x="508000" y="267493"/>
            <a:ext cx="11074400" cy="1104107"/>
          </a:xfrm>
          <a:prstGeom prst="rect">
            <a:avLst/>
          </a:prstGeom>
        </p:spPr>
        <p:txBody>
          <a:bodyPr>
            <a:normAutofit fontScale="92500"/>
          </a:bodyPr>
          <a:lstStyle>
            <a:lvl1pPr algn="ctr" defTabSz="913995" rtl="0" eaLnBrk="1" latinLnBrk="0" hangingPunct="1">
              <a:spcBef>
                <a:spcPct val="0"/>
              </a:spcBef>
              <a:buNone/>
              <a:defRPr sz="4400" kern="1200">
                <a:solidFill>
                  <a:schemeClr val="tx1"/>
                </a:solidFill>
                <a:latin typeface="Gill Sans MT" panose="020B0502020104020203" pitchFamily="34" charset="0"/>
                <a:ea typeface="+mj-ea"/>
                <a:cs typeface="+mj-cs"/>
              </a:defRPr>
            </a:lvl1pPr>
          </a:lstStyle>
          <a:p>
            <a:pPr marL="0" marR="0" lvl="0" indent="0" algn="ctr" defTabSz="121863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ISOTONIX OPC-3® FORMULATION VS. TABLETS</a:t>
            </a:r>
          </a:p>
        </p:txBody>
      </p:sp>
    </p:spTree>
    <p:extLst>
      <p:ext uri="{BB962C8B-B14F-4D97-AF65-F5344CB8AC3E}">
        <p14:creationId xmlns:p14="http://schemas.microsoft.com/office/powerpoint/2010/main" val="373037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0"/>
            <a:ext cx="3759200" cy="6858000"/>
          </a:xfrm>
          <a:prstGeom prst="rect">
            <a:avLst/>
          </a:prstGeom>
          <a:solidFill>
            <a:srgbClr val="F57B1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11" name="Picture 10"/>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01" y="1206067"/>
            <a:ext cx="7407545" cy="4661333"/>
          </a:xfrm>
          <a:prstGeom prst="rect">
            <a:avLst/>
          </a:prstGeom>
        </p:spPr>
      </p:pic>
      <p:sp>
        <p:nvSpPr>
          <p:cNvPr id="5" name="Title 2"/>
          <p:cNvSpPr>
            <a:spLocks noGrp="1"/>
          </p:cNvSpPr>
          <p:nvPr>
            <p:ph type="title"/>
          </p:nvPr>
        </p:nvSpPr>
        <p:spPr>
          <a:xfrm>
            <a:off x="4876800" y="267493"/>
            <a:ext cx="6705600" cy="1104107"/>
          </a:xfrm>
        </p:spPr>
        <p:txBody>
          <a:bodyPr>
            <a:normAutofit/>
          </a:bodyPr>
          <a:lstStyle/>
          <a:p>
            <a:r>
              <a:rPr lang="en-US" dirty="0" smtClean="0">
                <a:ln>
                  <a:noFill/>
                </a:ln>
                <a:solidFill>
                  <a:schemeClr val="tx1"/>
                </a:solidFill>
                <a:latin typeface="Calibri" panose="020F0502020204030204" pitchFamily="34" charset="0"/>
              </a:rPr>
              <a:t>VS. COMPETITORS</a:t>
            </a:r>
            <a:endParaRPr lang="en-US" dirty="0">
              <a:ln>
                <a:noFill/>
              </a:ln>
              <a:solidFill>
                <a:schemeClr val="tx1"/>
              </a:solidFill>
              <a:latin typeface="Calibri" panose="020F0502020204030204" pitchFamily="34" charset="0"/>
            </a:endParaRPr>
          </a:p>
        </p:txBody>
      </p:sp>
    </p:spTree>
    <p:extLst>
      <p:ext uri="{BB962C8B-B14F-4D97-AF65-F5344CB8AC3E}">
        <p14:creationId xmlns:p14="http://schemas.microsoft.com/office/powerpoint/2010/main" val="16293628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0"/>
            <a:ext cx="3759200" cy="6858000"/>
          </a:xfrm>
          <a:prstGeom prst="rect">
            <a:avLst/>
          </a:prstGeom>
          <a:solidFill>
            <a:srgbClr val="0372A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11" name="Picture 1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1" y="1417384"/>
            <a:ext cx="7636689" cy="4023232"/>
          </a:xfrm>
          <a:prstGeom prst="rect">
            <a:avLst/>
          </a:prstGeom>
        </p:spPr>
      </p:pic>
      <p:sp>
        <p:nvSpPr>
          <p:cNvPr id="5" name="Title 2"/>
          <p:cNvSpPr>
            <a:spLocks noGrp="1"/>
          </p:cNvSpPr>
          <p:nvPr>
            <p:ph type="title"/>
          </p:nvPr>
        </p:nvSpPr>
        <p:spPr>
          <a:xfrm>
            <a:off x="4876800" y="267493"/>
            <a:ext cx="6705600" cy="1104107"/>
          </a:xfrm>
        </p:spPr>
        <p:txBody>
          <a:bodyPr>
            <a:normAutofit/>
          </a:bodyPr>
          <a:lstStyle/>
          <a:p>
            <a:r>
              <a:rPr lang="en-US" dirty="0" smtClean="0">
                <a:ln>
                  <a:noFill/>
                </a:ln>
                <a:solidFill>
                  <a:schemeClr val="tx1"/>
                </a:solidFill>
                <a:latin typeface="Calibri" panose="020F0502020204030204" pitchFamily="34" charset="0"/>
              </a:rPr>
              <a:t>VS. COMPETITORS</a:t>
            </a:r>
            <a:endParaRPr lang="en-US" dirty="0">
              <a:ln>
                <a:noFill/>
              </a:ln>
              <a:solidFill>
                <a:schemeClr val="tx1"/>
              </a:solidFill>
              <a:latin typeface="Calibri" panose="020F0502020204030204" pitchFamily="34" charset="0"/>
            </a:endParaRPr>
          </a:p>
        </p:txBody>
      </p:sp>
    </p:spTree>
    <p:extLst>
      <p:ext uri="{BB962C8B-B14F-4D97-AF65-F5344CB8AC3E}">
        <p14:creationId xmlns:p14="http://schemas.microsoft.com/office/powerpoint/2010/main" val="19290458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0"/>
            <a:ext cx="3759200" cy="6858000"/>
          </a:xfrm>
          <a:prstGeom prst="rect">
            <a:avLst/>
          </a:prstGeom>
          <a:solidFill>
            <a:srgbClr val="D71F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8" name="Picture 7"/>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16200000">
            <a:off x="-996429" y="2210548"/>
            <a:ext cx="5772376" cy="23164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601" y="1397000"/>
            <a:ext cx="7810500" cy="4876800"/>
          </a:xfrm>
          <a:prstGeom prst="rect">
            <a:avLst/>
          </a:prstGeom>
        </p:spPr>
      </p:pic>
      <p:sp>
        <p:nvSpPr>
          <p:cNvPr id="6" name="Title 2"/>
          <p:cNvSpPr>
            <a:spLocks noGrp="1"/>
          </p:cNvSpPr>
          <p:nvPr>
            <p:ph type="title"/>
          </p:nvPr>
        </p:nvSpPr>
        <p:spPr>
          <a:xfrm>
            <a:off x="4876800" y="267493"/>
            <a:ext cx="6705600" cy="1104107"/>
          </a:xfrm>
        </p:spPr>
        <p:txBody>
          <a:bodyPr>
            <a:normAutofit/>
          </a:bodyPr>
          <a:lstStyle/>
          <a:p>
            <a:r>
              <a:rPr lang="en-US" dirty="0" smtClean="0">
                <a:ln>
                  <a:noFill/>
                </a:ln>
                <a:solidFill>
                  <a:schemeClr val="tx1"/>
                </a:solidFill>
                <a:latin typeface="Calibri" panose="020F0502020204030204" pitchFamily="34" charset="0"/>
              </a:rPr>
              <a:t>VS. COMPETITORS</a:t>
            </a:r>
            <a:endParaRPr lang="en-US" dirty="0">
              <a:ln>
                <a:noFill/>
              </a:ln>
              <a:solidFill>
                <a:schemeClr val="tx1"/>
              </a:solidFill>
              <a:latin typeface="Calibri" panose="020F0502020204030204" pitchFamily="34" charset="0"/>
            </a:endParaRPr>
          </a:p>
        </p:txBody>
      </p:sp>
    </p:spTree>
    <p:extLst>
      <p:ext uri="{BB962C8B-B14F-4D97-AF65-F5344CB8AC3E}">
        <p14:creationId xmlns:p14="http://schemas.microsoft.com/office/powerpoint/2010/main" val="3903803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203200" y="2348881"/>
            <a:ext cx="12395200" cy="1470025"/>
          </a:xfrm>
        </p:spPr>
        <p:txBody>
          <a:bodyPr>
            <a:noAutofit/>
          </a:bodyPr>
          <a:lstStyle/>
          <a:p>
            <a:r>
              <a:rPr lang="en-US" sz="4267" dirty="0">
                <a:solidFill>
                  <a:schemeClr val="bg1"/>
                </a:solidFill>
                <a:latin typeface="Calibri" panose="020F0502020204030204" pitchFamily="34" charset="0"/>
                <a:ea typeface="微軟正黑體" panose="020B0604030504040204" pitchFamily="34" charset="-120"/>
                <a:cs typeface="儷黑 Pro"/>
              </a:rPr>
              <a:t/>
            </a:r>
            <a:br>
              <a:rPr lang="en-US" sz="4267" dirty="0">
                <a:solidFill>
                  <a:schemeClr val="bg1"/>
                </a:solidFill>
                <a:latin typeface="Calibri" panose="020F0502020204030204" pitchFamily="34" charset="0"/>
                <a:ea typeface="微軟正黑體" panose="020B0604030504040204" pitchFamily="34" charset="-120"/>
                <a:cs typeface="儷黑 Pro"/>
              </a:rPr>
            </a:br>
            <a:r>
              <a:rPr lang="en-US" altLang="zh-TW" sz="5333" dirty="0">
                <a:solidFill>
                  <a:schemeClr val="bg1"/>
                </a:solidFill>
                <a:latin typeface="Calibri" panose="020F0502020204030204" pitchFamily="34" charset="0"/>
                <a:ea typeface="微軟正黑體" panose="020B0604030504040204" pitchFamily="34" charset="-120"/>
                <a:cs typeface="儷黑 Pro"/>
              </a:rPr>
              <a:t>The Prevalence of Heart Disease</a:t>
            </a:r>
            <a:br>
              <a:rPr lang="en-US" altLang="zh-TW" sz="5333" dirty="0">
                <a:solidFill>
                  <a:schemeClr val="bg1"/>
                </a:solidFill>
                <a:latin typeface="Calibri" panose="020F0502020204030204" pitchFamily="34" charset="0"/>
                <a:ea typeface="微軟正黑體" panose="020B0604030504040204" pitchFamily="34" charset="-120"/>
                <a:cs typeface="儷黑 Pro"/>
              </a:rPr>
            </a:br>
            <a:r>
              <a:rPr lang="en-US" altLang="zh-TW" sz="5333" dirty="0">
                <a:solidFill>
                  <a:schemeClr val="bg1"/>
                </a:solidFill>
                <a:latin typeface="Calibri" panose="020F0502020204030204" pitchFamily="34" charset="0"/>
                <a:ea typeface="微軟正黑體" panose="020B0604030504040204" pitchFamily="34" charset="-120"/>
                <a:cs typeface="儷黑 Pro"/>
              </a:rPr>
              <a:t> in Hong Kong</a:t>
            </a:r>
            <a:endParaRPr lang="en-US" sz="5333" dirty="0">
              <a:solidFill>
                <a:schemeClr val="bg1"/>
              </a:solidFill>
              <a:latin typeface="Calibri" panose="020F0502020204030204" pitchFamily="34" charset="0"/>
              <a:ea typeface="微軟正黑體" panose="020B0604030504040204" pitchFamily="34" charset="-120"/>
              <a:cs typeface="儷黑 Pro"/>
            </a:endParaRPr>
          </a:p>
        </p:txBody>
      </p:sp>
    </p:spTree>
    <p:extLst>
      <p:ext uri="{BB962C8B-B14F-4D97-AF65-F5344CB8AC3E}">
        <p14:creationId xmlns:p14="http://schemas.microsoft.com/office/powerpoint/2010/main" val="12645172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3693" y="177801"/>
            <a:ext cx="12313624" cy="20761935"/>
            <a:chOff x="-242770" y="133350"/>
            <a:chExt cx="9235218" cy="15571451"/>
          </a:xfrm>
        </p:grpSpPr>
        <p:pic>
          <p:nvPicPr>
            <p:cNvPr id="5" name="Picture 4"/>
            <p:cNvPicPr>
              <a:picLocks noChangeAspect="1"/>
            </p:cNvPicPr>
            <p:nvPr/>
          </p:nvPicPr>
          <p:blipFill>
            <a:blip r:embed="rId2"/>
            <a:stretch>
              <a:fillRect/>
            </a:stretch>
          </p:blipFill>
          <p:spPr>
            <a:xfrm>
              <a:off x="152399" y="133350"/>
              <a:ext cx="8840049" cy="5791200"/>
            </a:xfrm>
            <a:prstGeom prst="rect">
              <a:avLst/>
            </a:prstGeom>
          </p:spPr>
        </p:pic>
        <p:pic>
          <p:nvPicPr>
            <p:cNvPr id="6" name="Picture 5"/>
            <p:cNvPicPr>
              <a:picLocks noChangeAspect="1"/>
            </p:cNvPicPr>
            <p:nvPr/>
          </p:nvPicPr>
          <p:blipFill>
            <a:blip r:embed="rId3"/>
            <a:stretch>
              <a:fillRect/>
            </a:stretch>
          </p:blipFill>
          <p:spPr>
            <a:xfrm>
              <a:off x="-242770" y="5917692"/>
              <a:ext cx="9235218" cy="4600444"/>
            </a:xfrm>
            <a:prstGeom prst="rect">
              <a:avLst/>
            </a:prstGeom>
          </p:spPr>
        </p:pic>
        <p:pic>
          <p:nvPicPr>
            <p:cNvPr id="7" name="Picture 6"/>
            <p:cNvPicPr>
              <a:picLocks noChangeAspect="1"/>
            </p:cNvPicPr>
            <p:nvPr/>
          </p:nvPicPr>
          <p:blipFill>
            <a:blip r:embed="rId4"/>
            <a:stretch>
              <a:fillRect/>
            </a:stretch>
          </p:blipFill>
          <p:spPr>
            <a:xfrm>
              <a:off x="-242770" y="10518136"/>
              <a:ext cx="9235218" cy="5186665"/>
            </a:xfrm>
            <a:prstGeom prst="rect">
              <a:avLst/>
            </a:prstGeom>
          </p:spPr>
        </p:pic>
      </p:grpSp>
    </p:spTree>
    <p:extLst>
      <p:ext uri="{BB962C8B-B14F-4D97-AF65-F5344CB8AC3E}">
        <p14:creationId xmlns:p14="http://schemas.microsoft.com/office/powerpoint/2010/main" val="19842474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500"/>
                                  </p:stCondLst>
                                  <p:childTnLst>
                                    <p:animMotion origin="layout" path="M -2.22222E-6 3.82716E-6 L 0.00486 -1.03951 " pathEditMode="relative" rAng="0" ptsTypes="AA">
                                      <p:cBhvr>
                                        <p:cTn id="6" dur="3000" fill="hold"/>
                                        <p:tgtEl>
                                          <p:spTgt spid="8"/>
                                        </p:tgtEl>
                                        <p:attrNameLst>
                                          <p:attrName>ppt_x</p:attrName>
                                          <p:attrName>ppt_y</p:attrName>
                                        </p:attrNameLst>
                                      </p:cBhvr>
                                      <p:rCtr x="243" y="-51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800" y="-6969734"/>
            <a:ext cx="12313624" cy="20761935"/>
            <a:chOff x="-242770" y="133350"/>
            <a:chExt cx="9235218" cy="15571451"/>
          </a:xfrm>
        </p:grpSpPr>
        <p:pic>
          <p:nvPicPr>
            <p:cNvPr id="5" name="Picture 4"/>
            <p:cNvPicPr>
              <a:picLocks noChangeAspect="1"/>
            </p:cNvPicPr>
            <p:nvPr/>
          </p:nvPicPr>
          <p:blipFill>
            <a:blip r:embed="rId2"/>
            <a:stretch>
              <a:fillRect/>
            </a:stretch>
          </p:blipFill>
          <p:spPr>
            <a:xfrm>
              <a:off x="152399" y="133350"/>
              <a:ext cx="8840049" cy="5791200"/>
            </a:xfrm>
            <a:prstGeom prst="rect">
              <a:avLst/>
            </a:prstGeom>
          </p:spPr>
        </p:pic>
        <p:pic>
          <p:nvPicPr>
            <p:cNvPr id="6" name="Picture 5"/>
            <p:cNvPicPr>
              <a:picLocks noChangeAspect="1"/>
            </p:cNvPicPr>
            <p:nvPr/>
          </p:nvPicPr>
          <p:blipFill>
            <a:blip r:embed="rId3"/>
            <a:stretch>
              <a:fillRect/>
            </a:stretch>
          </p:blipFill>
          <p:spPr>
            <a:xfrm>
              <a:off x="-242770" y="5917692"/>
              <a:ext cx="9235218" cy="4600444"/>
            </a:xfrm>
            <a:prstGeom prst="rect">
              <a:avLst/>
            </a:prstGeom>
          </p:spPr>
        </p:pic>
        <p:pic>
          <p:nvPicPr>
            <p:cNvPr id="7" name="Picture 6"/>
            <p:cNvPicPr>
              <a:picLocks noChangeAspect="1"/>
            </p:cNvPicPr>
            <p:nvPr/>
          </p:nvPicPr>
          <p:blipFill>
            <a:blip r:embed="rId4"/>
            <a:stretch>
              <a:fillRect/>
            </a:stretch>
          </p:blipFill>
          <p:spPr>
            <a:xfrm>
              <a:off x="-242770" y="10518136"/>
              <a:ext cx="9235218" cy="5186665"/>
            </a:xfrm>
            <a:prstGeom prst="rect">
              <a:avLst/>
            </a:prstGeom>
          </p:spPr>
        </p:pic>
      </p:grpSp>
    </p:spTree>
    <p:extLst>
      <p:ext uri="{BB962C8B-B14F-4D97-AF65-F5344CB8AC3E}">
        <p14:creationId xmlns:p14="http://schemas.microsoft.com/office/powerpoint/2010/main" val="346562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2000"/>
                                  </p:stCondLst>
                                  <p:childTnLst>
                                    <p:animMotion origin="layout" path="M -1.11111E-6 -2.22222E-6 L 0.00347 -0.98981 " pathEditMode="relative" rAng="0" ptsTypes="AA">
                                      <p:cBhvr>
                                        <p:cTn id="6" dur="3000" fill="hold"/>
                                        <p:tgtEl>
                                          <p:spTgt spid="8"/>
                                        </p:tgtEl>
                                        <p:attrNameLst>
                                          <p:attrName>ppt_x</p:attrName>
                                          <p:attrName>ppt_y</p:attrName>
                                        </p:attrNameLst>
                                      </p:cBhvr>
                                      <p:rCtr x="174" y="-49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43266"/>
          <a:stretch/>
        </p:blipFill>
        <p:spPr bwMode="auto">
          <a:xfrm>
            <a:off x="0" y="-58995"/>
            <a:ext cx="12192000" cy="6916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945" y="786766"/>
            <a:ext cx="5657577" cy="5657577"/>
          </a:xfrm>
          <a:prstGeom prst="rect">
            <a:avLst/>
          </a:prstGeom>
        </p:spPr>
      </p:pic>
      <p:pic>
        <p:nvPicPr>
          <p:cNvPr id="4" name="Picture 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664495" y="394880"/>
            <a:ext cx="3129541" cy="2041525"/>
          </a:xfrm>
          <a:prstGeom prst="rect">
            <a:avLst/>
          </a:prstGeom>
        </p:spPr>
      </p:pic>
      <p:pic>
        <p:nvPicPr>
          <p:cNvPr id="1030"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2354" t="39551"/>
          <a:stretch/>
        </p:blipFill>
        <p:spPr bwMode="auto">
          <a:xfrm>
            <a:off x="-14513" y="-76200"/>
            <a:ext cx="5928233" cy="69809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32801" y="2614673"/>
            <a:ext cx="3629316" cy="1897699"/>
          </a:xfrm>
          <a:prstGeom prst="rect">
            <a:avLst/>
          </a:prstGeom>
        </p:spPr>
        <p:txBody>
          <a:bodyPr wrap="square">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Gluten-Free</a:t>
            </a:r>
          </a:p>
          <a:p>
            <a:pPr marL="285744" marR="0" lvl="0" indent="-285744" algn="l" defTabSz="914377"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Helps curb appetite </a:t>
            </a:r>
          </a:p>
          <a:p>
            <a:pPr marL="285744" marR="0" lvl="0" indent="-285744" algn="l" defTabSz="914377"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Promotes healthy weight loss</a:t>
            </a:r>
          </a:p>
        </p:txBody>
      </p:sp>
    </p:spTree>
    <p:extLst>
      <p:ext uri="{BB962C8B-B14F-4D97-AF65-F5344CB8AC3E}">
        <p14:creationId xmlns:p14="http://schemas.microsoft.com/office/powerpoint/2010/main" val="1776138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9"/>
                    </a14:imgEffect>
                  </a14:imgLayer>
                </a14:imgProps>
              </a:ex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7150"/>
            <a:ext cx="12192000" cy="6915151"/>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49195" y="4204880"/>
            <a:ext cx="3129541" cy="2041525"/>
          </a:xfrm>
          <a:prstGeom prst="rect">
            <a:avLst/>
          </a:prstGeom>
        </p:spPr>
      </p:pic>
      <p:sp>
        <p:nvSpPr>
          <p:cNvPr id="4" name="TextBox 3"/>
          <p:cNvSpPr txBox="1"/>
          <p:nvPr/>
        </p:nvSpPr>
        <p:spPr>
          <a:xfrm>
            <a:off x="3390900" y="242367"/>
            <a:ext cx="6572251" cy="1015663"/>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Black" panose="020F0A02020204030203" pitchFamily="34" charset="0"/>
                <a:ea typeface="+mn-ea"/>
                <a:cs typeface="+mn-cs"/>
              </a:rPr>
              <a:t>RAVE REVIEWS!</a:t>
            </a:r>
          </a:p>
        </p:txBody>
      </p:sp>
      <p:pic>
        <p:nvPicPr>
          <p:cNvPr id="9" name="Picture 8"/>
          <p:cNvPicPr>
            <a:picLocks noChangeAspect="1"/>
          </p:cNvPicPr>
          <p:nvPr/>
        </p:nvPicPr>
        <p:blipFill>
          <a:blip r:embed="rId6"/>
          <a:stretch>
            <a:fillRect/>
          </a:stretch>
        </p:blipFill>
        <p:spPr>
          <a:xfrm>
            <a:off x="1399382" y="1847808"/>
            <a:ext cx="9393239" cy="1743075"/>
          </a:xfrm>
          <a:prstGeom prst="rect">
            <a:avLst/>
          </a:prstGeom>
          <a:ln>
            <a:noFill/>
          </a:ln>
          <a:effectLst>
            <a:outerShdw blurRad="292100" dist="139700" dir="2700000" algn="tl" rotWithShape="0">
              <a:srgbClr val="333333">
                <a:alpha val="65000"/>
              </a:srgbClr>
            </a:outerShdw>
          </a:effectLst>
        </p:spPr>
      </p:pic>
      <p:pic>
        <p:nvPicPr>
          <p:cNvPr id="10" name="Picture 2" descr="Image result for 5 star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4226" y="535576"/>
            <a:ext cx="5543551"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5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9"/>
                    </a14:imgEffect>
                  </a14:imgLayer>
                </a14:imgProps>
              </a:ex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7150"/>
            <a:ext cx="12192000" cy="6915151"/>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49195" y="4204880"/>
            <a:ext cx="3129541" cy="2041525"/>
          </a:xfrm>
          <a:prstGeom prst="rect">
            <a:avLst/>
          </a:prstGeom>
        </p:spPr>
      </p:pic>
      <p:pic>
        <p:nvPicPr>
          <p:cNvPr id="10" name="Picture 9"/>
          <p:cNvPicPr>
            <a:picLocks noChangeAspect="1"/>
          </p:cNvPicPr>
          <p:nvPr/>
        </p:nvPicPr>
        <p:blipFill>
          <a:blip r:embed="rId6"/>
          <a:stretch>
            <a:fillRect/>
          </a:stretch>
        </p:blipFill>
        <p:spPr>
          <a:xfrm>
            <a:off x="363537" y="1902892"/>
            <a:ext cx="11561763" cy="832193"/>
          </a:xfrm>
          <a:prstGeom prst="rect">
            <a:avLst/>
          </a:prstGeom>
        </p:spPr>
      </p:pic>
      <p:sp>
        <p:nvSpPr>
          <p:cNvPr id="11" name="Rectangle 10"/>
          <p:cNvSpPr/>
          <p:nvPr/>
        </p:nvSpPr>
        <p:spPr>
          <a:xfrm>
            <a:off x="3678736" y="2855618"/>
            <a:ext cx="8246565" cy="2554545"/>
          </a:xfrm>
          <a:prstGeom prst="rect">
            <a:avLst/>
          </a:prstGeom>
          <a:solidFill>
            <a:schemeClr val="bg1"/>
          </a:solidFill>
          <a:ln>
            <a:solidFill>
              <a:schemeClr val="bg1"/>
            </a:solidFill>
          </a:ln>
        </p:spPr>
        <p:txBody>
          <a:bodyPr wrap="square">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 began using Trim Tea this spring to help with weight loss. At the time I was a full time graduate student and also working full time and had little time to donate to exercise. The first month I used Trim Tea with making no adjustments to my eating behaviors I lost 9 pounds. I was pleasantly surprised, and continued to use Trim Tea a second month, and without changing my diet or exercise lost another 7 pounds…  Taste is also good, I would add honey and coconut milk to the tea which was excellent tasting when I wanted some added sweetness…</a:t>
            </a:r>
          </a:p>
        </p:txBody>
      </p:sp>
      <p:sp>
        <p:nvSpPr>
          <p:cNvPr id="9" name="TextBox 8"/>
          <p:cNvSpPr txBox="1"/>
          <p:nvPr/>
        </p:nvSpPr>
        <p:spPr>
          <a:xfrm>
            <a:off x="3390900" y="242367"/>
            <a:ext cx="6572251" cy="1015663"/>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Black" panose="020F0A02020204030203" pitchFamily="34" charset="0"/>
                <a:ea typeface="+mn-ea"/>
                <a:cs typeface="+mn-cs"/>
              </a:rPr>
              <a:t>RAVE REVIEWS!</a:t>
            </a:r>
          </a:p>
        </p:txBody>
      </p:sp>
      <p:pic>
        <p:nvPicPr>
          <p:cNvPr id="12" name="Picture 2" descr="Image result for 5 star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4226" y="535576"/>
            <a:ext cx="5543551"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2101" y="1534219"/>
            <a:ext cx="5600700" cy="132343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Lato Black" panose="020F0A02020204030203" pitchFamily="34" charset="0"/>
                <a:ea typeface="+mn-ea"/>
                <a:cs typeface="+mn-cs"/>
              </a:rPr>
              <a:t>How many of you love to drink coffee?</a:t>
            </a:r>
          </a:p>
        </p:txBody>
      </p:sp>
    </p:spTree>
    <p:extLst>
      <p:ext uri="{BB962C8B-B14F-4D97-AF65-F5344CB8AC3E}">
        <p14:creationId xmlns:p14="http://schemas.microsoft.com/office/powerpoint/2010/main" val="34784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4792" b="93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743037" y="699701"/>
            <a:ext cx="3971167" cy="25363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78375" y="88962"/>
            <a:ext cx="4672999" cy="707886"/>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Lato Black" panose="020F0A02020204030203" pitchFamily="34" charset="0"/>
                <a:ea typeface="+mn-ea"/>
                <a:cs typeface="+mn-cs"/>
              </a:rPr>
              <a:t>INTRODUCING</a:t>
            </a:r>
          </a:p>
        </p:txBody>
      </p:sp>
      <p:sp>
        <p:nvSpPr>
          <p:cNvPr id="7" name="TextBox 6"/>
          <p:cNvSpPr txBox="1"/>
          <p:nvPr/>
        </p:nvSpPr>
        <p:spPr>
          <a:xfrm>
            <a:off x="4646312" y="699702"/>
            <a:ext cx="4073525" cy="830997"/>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lumMod val="40000"/>
                    <a:lumOff val="60000"/>
                  </a:srgbClr>
                </a:solidFill>
                <a:effectLst/>
                <a:uLnTx/>
                <a:uFillTx/>
                <a:latin typeface="Calibri" panose="020F0502020204030204" pitchFamily="34" charset="0"/>
                <a:ea typeface="+mn-ea"/>
                <a:cs typeface="+mn-cs"/>
              </a:rPr>
              <a:t>THE REVOLUTIONARY NEW COFFEE PRODUCT!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35" y="-619549"/>
            <a:ext cx="7695485" cy="8007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2741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9E30A-33BD-F640-AAC4-DD1605B6B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0"/>
            <a:ext cx="12179300" cy="6858000"/>
          </a:xfrm>
          <a:prstGeom prst="rect">
            <a:avLst/>
          </a:prstGeom>
        </p:spPr>
      </p:pic>
      <p:grpSp>
        <p:nvGrpSpPr>
          <p:cNvPr id="8" name="Group 7"/>
          <p:cNvGrpSpPr/>
          <p:nvPr/>
        </p:nvGrpSpPr>
        <p:grpSpPr>
          <a:xfrm>
            <a:off x="219303" y="0"/>
            <a:ext cx="7823200" cy="6858000"/>
            <a:chOff x="219302" y="0"/>
            <a:chExt cx="7823200" cy="6858000"/>
          </a:xfrm>
        </p:grpSpPr>
        <p:sp>
          <p:nvSpPr>
            <p:cNvPr id="7" name="Rectangle 6"/>
            <p:cNvSpPr/>
            <p:nvPr/>
          </p:nvSpPr>
          <p:spPr>
            <a:xfrm>
              <a:off x="219302" y="0"/>
              <a:ext cx="7823200" cy="6858000"/>
            </a:xfrm>
            <a:prstGeom prst="rect">
              <a:avLst/>
            </a:prstGeom>
            <a:solidFill>
              <a:schemeClr val="dk1">
                <a:alpha val="8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83986" y="1639628"/>
              <a:ext cx="6096000" cy="707886"/>
            </a:xfrm>
            <a:prstGeom prst="rect">
              <a:avLst/>
            </a:prstGeom>
          </p:spPr>
          <p:txBody>
            <a:bodyPr>
              <a:spAutoFit/>
            </a:bodyPr>
            <a:lstStyle/>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412636"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6" name="Rectangle 5"/>
            <p:cNvSpPr/>
            <p:nvPr/>
          </p:nvSpPr>
          <p:spPr>
            <a:xfrm>
              <a:off x="609599" y="1905000"/>
              <a:ext cx="7112000" cy="3251724"/>
            </a:xfrm>
            <a:prstGeom prst="rect">
              <a:avLst/>
            </a:prstGeom>
          </p:spPr>
          <p:txBody>
            <a:bodyPr wrap="square">
              <a:spAutoFit/>
            </a:bodyPr>
            <a:lstStyle/>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Helps curb appetite</a:t>
              </a:r>
            </a:p>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May promote a feeling of fullness</a:t>
              </a:r>
            </a:p>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Promotes healthy weight management</a:t>
              </a:r>
            </a:p>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Supports metabolic balance and wellness</a:t>
              </a:r>
            </a:p>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May assist in stabilizing blood sugar and cholesterol*</a:t>
              </a:r>
            </a:p>
            <a:p>
              <a:pPr marL="342891" marR="0" lvl="0" indent="-342891" algn="l" defTabSz="4126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33"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Supports cardiovascular health</a:t>
              </a:r>
            </a:p>
          </p:txBody>
        </p:sp>
      </p:grpSp>
      <p:pic>
        <p:nvPicPr>
          <p:cNvPr id="9" name="Picture 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131103" y="207201"/>
            <a:ext cx="2242792" cy="143242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03200" y="6070601"/>
            <a:ext cx="7823200" cy="912814"/>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*This product is not registered under the Pharmacy and Poisons Ordinance or the Chinese Medicine Ordinance. Any claim made for it has not been subject to evaluation for such registration. This product is not intended to diagnose, treat or prevent any disease.</a:t>
            </a:r>
          </a:p>
          <a:p>
            <a:pPr marL="0" marR="0" lvl="0" indent="0" algn="l" defTabSz="1218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05411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5234" name="Picture 2" descr="https://img.shop.com/Image/240000/243300/243395/products/559078804__400x400__.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90000" l="10000" r="74750"/>
                    </a14:imgEffect>
                  </a14:imgLayer>
                </a14:imgProps>
              </a:ext>
              <a:ext uri="{28A0092B-C50C-407E-A947-70E740481C1C}">
                <a14:useLocalDpi xmlns:a14="http://schemas.microsoft.com/office/drawing/2010/main" val="0"/>
              </a:ext>
            </a:extLst>
          </a:blip>
          <a:srcRect t="5714"/>
          <a:stretch/>
        </p:blipFill>
        <p:spPr bwMode="auto">
          <a:xfrm>
            <a:off x="-368983" y="1190171"/>
            <a:ext cx="4210243" cy="39696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080" y="63138"/>
            <a:ext cx="6530245" cy="6794863"/>
          </a:xfrm>
          <a:prstGeom prst="rect">
            <a:avLst/>
          </a:prstGeom>
          <a:ln>
            <a:noFill/>
          </a:ln>
          <a:effectLst>
            <a:outerShdw blurRad="292100" dist="139700" dir="2700000" algn="tl" rotWithShape="0">
              <a:srgbClr val="333333">
                <a:alpha val="65000"/>
              </a:srgbClr>
            </a:outerShdw>
          </a:effectLst>
        </p:spPr>
      </p:pic>
      <p:pic>
        <p:nvPicPr>
          <p:cNvPr id="95236"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979" y="267721"/>
            <a:ext cx="6590279" cy="659028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191421" y="522515"/>
            <a:ext cx="914400" cy="914400"/>
          </a:xfrm>
          <a:prstGeom prst="ellipse">
            <a:avLst/>
          </a:prstGeom>
          <a:solidFill>
            <a:srgbClr val="00B0F0">
              <a:alpha val="6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191421" y="2717799"/>
            <a:ext cx="914400" cy="914400"/>
          </a:xfrm>
          <a:prstGeom prst="ellipse">
            <a:avLst/>
          </a:prstGeom>
          <a:solidFill>
            <a:srgbClr val="00B0F0">
              <a:alpha val="6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Elbow Connector 5"/>
          <p:cNvCxnSpPr>
            <a:endCxn id="7" idx="2"/>
          </p:cNvCxnSpPr>
          <p:nvPr/>
        </p:nvCxnSpPr>
        <p:spPr>
          <a:xfrm>
            <a:off x="2367013" y="2235202"/>
            <a:ext cx="2824409" cy="93979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3" idx="6"/>
          </p:cNvCxnSpPr>
          <p:nvPr/>
        </p:nvCxnSpPr>
        <p:spPr>
          <a:xfrm rot="10800000">
            <a:off x="6105823" y="979715"/>
            <a:ext cx="2138293" cy="137965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144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49301F"/>
            </a:gs>
            <a:gs pos="100000">
              <a:srgbClr val="49301F"/>
            </a:gs>
          </a:gsLs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4797C-CFE8-BB48-8EAC-3780BDE2A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1" y="0"/>
            <a:ext cx="12153900" cy="6858000"/>
          </a:xfrm>
          <a:prstGeom prst="rect">
            <a:avLst/>
          </a:prstGeom>
        </p:spPr>
      </p:pic>
      <p:sp>
        <p:nvSpPr>
          <p:cNvPr id="71" name="Shape 71"/>
          <p:cNvSpPr/>
          <p:nvPr/>
        </p:nvSpPr>
        <p:spPr>
          <a:xfrm>
            <a:off x="405349" y="453943"/>
            <a:ext cx="5664531" cy="666576"/>
          </a:xfrm>
          <a:prstGeom prst="rect">
            <a:avLst/>
          </a:prstGeom>
          <a:solidFill>
            <a:schemeClr val="accent5">
              <a:lumMod val="75000"/>
            </a:schemeClr>
          </a:solidFill>
          <a:ln w="25400">
            <a:solidFill>
              <a:srgbClr val="000000">
                <a:alpha val="0"/>
              </a:srgbClr>
            </a:solidFill>
            <a:miter lim="400000"/>
          </a:ln>
        </p:spPr>
        <p:txBody>
          <a:bodyPr lIns="0" tIns="0" rIns="0" bIns="0" anchor="ctr"/>
          <a:lstStyle/>
          <a:p>
            <a:pPr marL="0" marR="0" lvl="0" indent="0" algn="ctr" defTabSz="2920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76" name="Shape 76"/>
          <p:cNvSpPr/>
          <p:nvPr/>
        </p:nvSpPr>
        <p:spPr>
          <a:xfrm>
            <a:off x="1367478" y="1574460"/>
            <a:ext cx="6963721"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2400">
                <a:solidFill>
                  <a:srgbClr val="90AAC4"/>
                </a:solidFill>
                <a:latin typeface="Open Sans Light"/>
                <a:ea typeface="Open Sans Light"/>
                <a:cs typeface="Open Sans Light"/>
                <a:sym typeface="Open Sans Light"/>
              </a:defRPr>
            </a:lvl1pPr>
          </a:lstStyle>
          <a:p>
            <a:pPr marL="0" marR="0" lvl="0" indent="0" algn="l" defTabSz="41263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sym typeface="Open Sans Light"/>
              </a:rPr>
              <a:t>TLS</a:t>
            </a:r>
            <a:r>
              <a:rPr kumimoji="0" lang="en-US" sz="3200" b="0" i="0" u="none" strike="noStrike" kern="0" cap="none" spc="0" normalizeH="0" baseline="30000" noProof="0" dirty="0">
                <a:ln>
                  <a:noFill/>
                </a:ln>
                <a:solidFill>
                  <a:srgbClr val="000000"/>
                </a:solidFill>
                <a:effectLst/>
                <a:uLnTx/>
                <a:uFillTx/>
                <a:latin typeface="Calibri" panose="020F0502020204030204" pitchFamily="34" charset="0"/>
                <a:sym typeface="Open Sans Light"/>
              </a:rPr>
              <a:t>®</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sym typeface="Open Sans Light"/>
              </a:rPr>
              <a:t> Trim Café (15 servings)</a:t>
            </a:r>
            <a:br>
              <a:rPr kumimoji="0" lang="en-US" sz="3200" b="0" i="0" u="none" strike="noStrike" kern="0" cap="none" spc="0" normalizeH="0" baseline="0" noProof="0" dirty="0">
                <a:ln>
                  <a:noFill/>
                </a:ln>
                <a:solidFill>
                  <a:srgbClr val="000000"/>
                </a:solidFill>
                <a:effectLst/>
                <a:uLnTx/>
                <a:uFillTx/>
                <a:latin typeface="Calibri" panose="020F0502020204030204" pitchFamily="34" charset="0"/>
                <a:sym typeface="Open Sans Light"/>
              </a:rPr>
            </a:br>
            <a:r>
              <a:rPr kumimoji="0" lang="en-US" sz="3200" b="0" i="0" u="none" strike="noStrike" kern="0" cap="none" spc="0" normalizeH="0" baseline="0" noProof="0" dirty="0">
                <a:ln>
                  <a:noFill/>
                </a:ln>
                <a:solidFill>
                  <a:srgbClr val="000000"/>
                </a:solidFill>
                <a:effectLst/>
                <a:uLnTx/>
                <a:uFillTx/>
                <a:latin typeface="Calibri" panose="020F0502020204030204" pitchFamily="34" charset="0"/>
                <a:sym typeface="Open Sans Light"/>
              </a:rPr>
              <a:t>Code: HK6612</a:t>
            </a:r>
          </a:p>
          <a:p>
            <a:pPr marL="0" marR="0" lvl="0" indent="0" algn="l" defTabSz="41263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50000"/>
                  </a:prstClr>
                </a:solidFill>
                <a:effectLst/>
                <a:uLnTx/>
                <a:uFillTx/>
                <a:latin typeface="Calibri" panose="020F0502020204030204" pitchFamily="34" charset="0"/>
                <a:sym typeface="Open Sans Light"/>
              </a:rPr>
              <a:t>UC: HK$243.00 |SR: HK$341.00 | BV: 22</a:t>
            </a:r>
          </a:p>
        </p:txBody>
      </p:sp>
      <p:sp>
        <p:nvSpPr>
          <p:cNvPr id="14" name="Shape 27">
            <a:extLst>
              <a:ext uri="{FF2B5EF4-FFF2-40B4-BE49-F238E27FC236}">
                <a16:creationId xmlns:a16="http://schemas.microsoft.com/office/drawing/2014/main" id="{D47206C6-DFAE-674C-9853-3B53173CC07D}"/>
              </a:ext>
            </a:extLst>
          </p:cNvPr>
          <p:cNvSpPr/>
          <p:nvPr/>
        </p:nvSpPr>
        <p:spPr>
          <a:xfrm>
            <a:off x="574269" y="482601"/>
            <a:ext cx="5826531" cy="543724"/>
          </a:xfrm>
          <a:prstGeom prst="rect">
            <a:avLst/>
          </a:prstGeom>
          <a:ln w="12700">
            <a:miter lim="400000"/>
          </a:ln>
          <a:extLst>
            <a:ext uri="{C572A759-6A51-4108-AA02-DFA0A04FC94B}">
              <ma14:wrappingTextBoxFlag xmlns:ma14="http://schemas.microsoft.com/office/mac/drawingml/2011/main" xmlns="" val="1"/>
            </a:ext>
          </a:extLst>
        </p:spPr>
        <p:txBody>
          <a:bodyPr wrap="square" lIns="25393" tIns="25393" rIns="25393" bIns="25393" anchor="ctr">
            <a:spAutoFit/>
          </a:bodyPr>
          <a:lstStyle>
            <a:lvl1pPr algn="l">
              <a:defRPr sz="4000" b="1">
                <a:solidFill>
                  <a:srgbClr val="FFFFFF"/>
                </a:solidFill>
                <a:latin typeface="Open Sans"/>
                <a:ea typeface="Open Sans"/>
                <a:cs typeface="Open Sans"/>
                <a:sym typeface="Open Sans"/>
              </a:defRPr>
            </a:lvl1pPr>
          </a:lstStyle>
          <a:p>
            <a:pPr marL="0" marR="0" lvl="0" indent="0" algn="l" defTabSz="412636"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3200" b="0" i="0" u="none" strike="noStrike" kern="0" cap="none" spc="0" normalizeH="0" baseline="0" noProof="0" dirty="0">
                <a:ln>
                  <a:noFill/>
                </a:ln>
                <a:solidFill>
                  <a:srgbClr val="C2B99A"/>
                </a:solidFill>
                <a:effectLst/>
                <a:uLnTx/>
                <a:uFillTx/>
                <a:latin typeface="Calibri" panose="020F0502020204030204" pitchFamily="34" charset="0"/>
                <a:sym typeface="Open Sans"/>
              </a:rPr>
              <a:t>TLS</a:t>
            </a:r>
            <a:r>
              <a:rPr kumimoji="0" lang="en-US" sz="3200" b="0" i="0" u="none" strike="noStrike" kern="0" cap="none" spc="0" normalizeH="0" baseline="30000" noProof="0" dirty="0">
                <a:ln>
                  <a:noFill/>
                </a:ln>
                <a:solidFill>
                  <a:srgbClr val="C2B99A"/>
                </a:solidFill>
                <a:effectLst/>
                <a:uLnTx/>
                <a:uFillTx/>
                <a:latin typeface="Calibri" panose="020F0502020204030204" pitchFamily="34" charset="0"/>
                <a:sym typeface="Open Sans"/>
              </a:rPr>
              <a:t>®</a:t>
            </a:r>
            <a:r>
              <a:rPr kumimoji="0" lang="en-US" sz="3200" b="0" i="0" u="none" strike="noStrike" kern="0" cap="none" spc="0" normalizeH="0" baseline="0" noProof="0" dirty="0">
                <a:ln>
                  <a:noFill/>
                </a:ln>
                <a:solidFill>
                  <a:srgbClr val="C2B99A"/>
                </a:solidFill>
                <a:effectLst/>
                <a:uLnTx/>
                <a:uFillTx/>
                <a:latin typeface="Calibri" panose="020F0502020204030204" pitchFamily="34" charset="0"/>
                <a:sym typeface="Open Sans"/>
              </a:rPr>
              <a:t> Trim Café </a:t>
            </a:r>
            <a:endParaRPr kumimoji="0" sz="3200" b="0" i="0" u="none" strike="noStrike" kern="0" cap="none" spc="0" normalizeH="0" baseline="0" noProof="0" dirty="0">
              <a:ln>
                <a:noFill/>
              </a:ln>
              <a:solidFill>
                <a:srgbClr val="C2B99A"/>
              </a:solidFill>
              <a:effectLst/>
              <a:uLnTx/>
              <a:uFillTx/>
              <a:latin typeface="Calibri" panose="020F0502020204030204" pitchFamily="34" charset="0"/>
              <a:sym typeface="Open Sans"/>
            </a:endParaRPr>
          </a:p>
        </p:txBody>
      </p:sp>
    </p:spTree>
    <p:extLst>
      <p:ext uri="{BB962C8B-B14F-4D97-AF65-F5344CB8AC3E}">
        <p14:creationId xmlns:p14="http://schemas.microsoft.com/office/powerpoint/2010/main" val="29173441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en-US" altLang="zh-TW" sz="3200" dirty="0">
                <a:solidFill>
                  <a:schemeClr val="bg1"/>
                </a:solidFill>
                <a:latin typeface="Calibri" panose="020F0502020204030204" pitchFamily="34" charset="0"/>
                <a:ea typeface="微軟正黑體" panose="020B0604030504040204" pitchFamily="34" charset="-120"/>
              </a:rPr>
              <a:t>Heart diseases have been the third leading cause of death in Hong Kong since 1960s</a:t>
            </a:r>
          </a:p>
          <a:p>
            <a:r>
              <a:rPr lang="en-US" altLang="zh-TW" sz="3200" dirty="0">
                <a:solidFill>
                  <a:schemeClr val="bg1"/>
                </a:solidFill>
                <a:latin typeface="Calibri" panose="020F0502020204030204" pitchFamily="34" charset="0"/>
                <a:ea typeface="微軟正黑體" panose="020B0604030504040204" pitchFamily="34" charset="-120"/>
              </a:rPr>
              <a:t>"Heart Diseases" refers to a broad spectrum of diseases such as coronary heart disease, hypertensive heart disease, chronic rheumatic heart disease and congenital heart disease.</a:t>
            </a:r>
          </a:p>
        </p:txBody>
      </p:sp>
      <p:pic>
        <p:nvPicPr>
          <p:cNvPr id="5" name="圖片 4"/>
          <p:cNvPicPr>
            <a:picLocks noChangeAspect="1"/>
          </p:cNvPicPr>
          <p:nvPr/>
        </p:nvPicPr>
        <p:blipFill>
          <a:blip r:embed="rId2"/>
          <a:stretch>
            <a:fillRect/>
          </a:stretch>
        </p:blipFill>
        <p:spPr>
          <a:xfrm>
            <a:off x="7175728" y="4509121"/>
            <a:ext cx="2835792" cy="1887091"/>
          </a:xfrm>
          <a:prstGeom prst="rect">
            <a:avLst/>
          </a:prstGeom>
        </p:spPr>
      </p:pic>
    </p:spTree>
    <p:extLst>
      <p:ext uri="{BB962C8B-B14F-4D97-AF65-F5344CB8AC3E}">
        <p14:creationId xmlns:p14="http://schemas.microsoft.com/office/powerpoint/2010/main" val="20189867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927021" y="3336837"/>
            <a:ext cx="6392639"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Provide Every Day Consumable Products</a:t>
            </a:r>
          </a:p>
        </p:txBody>
      </p:sp>
      <p:sp>
        <p:nvSpPr>
          <p:cNvPr id="4" name="TextBox 3"/>
          <p:cNvSpPr txBox="1"/>
          <p:nvPr/>
        </p:nvSpPr>
        <p:spPr>
          <a:xfrm>
            <a:off x="4701721" y="2667002"/>
            <a:ext cx="5772151"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Lato Black" panose="020F0A02020204030203" pitchFamily="34" charset="0"/>
                <a:ea typeface="+mn-ea"/>
                <a:cs typeface="+mn-cs"/>
              </a:rPr>
              <a:t>OUR NEXT MISSION:</a:t>
            </a:r>
          </a:p>
        </p:txBody>
      </p:sp>
    </p:spTree>
    <p:extLst>
      <p:ext uri="{BB962C8B-B14F-4D97-AF65-F5344CB8AC3E}">
        <p14:creationId xmlns:p14="http://schemas.microsoft.com/office/powerpoint/2010/main" val="9856875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3050"/>
          <a:stretch/>
        </p:blipFill>
        <p:spPr>
          <a:xfrm>
            <a:off x="0" y="1"/>
            <a:ext cx="12192000" cy="70572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7057664"/>
          </a:xfrm>
          <a:prstGeom prst="rect">
            <a:avLst/>
          </a:prstGeom>
        </p:spPr>
      </p:pic>
      <p:sp>
        <p:nvSpPr>
          <p:cNvPr id="3" name="TextBox 2"/>
          <p:cNvSpPr txBox="1"/>
          <p:nvPr/>
        </p:nvSpPr>
        <p:spPr>
          <a:xfrm>
            <a:off x="6096000" y="425251"/>
            <a:ext cx="5437971" cy="2554354"/>
          </a:xfrm>
          <a:prstGeom prst="rect">
            <a:avLst/>
          </a:prstGeom>
          <a:noFill/>
        </p:spPr>
        <p:txBody>
          <a:bodyPr wrap="square" rtlCol="0">
            <a:spAutoFit/>
          </a:bodyPr>
          <a:lstStyle/>
          <a:p>
            <a:pPr marL="0" marR="0" lvl="0" indent="0" algn="r" defTabSz="1158330" rtl="0" eaLnBrk="1" fontAlgn="auto" latinLnBrk="0" hangingPunct="1">
              <a:lnSpc>
                <a:spcPct val="100000"/>
              </a:lnSpc>
              <a:spcBef>
                <a:spcPts val="0"/>
              </a:spcBef>
              <a:spcAft>
                <a:spcPts val="0"/>
              </a:spcAft>
              <a:buClrTx/>
              <a:buSzTx/>
              <a:buFontTx/>
              <a:buNone/>
              <a:tabLst/>
              <a:defRPr/>
            </a:pPr>
            <a:r>
              <a:rPr kumimoji="0" lang="en-US" sz="5333" b="1" i="0" u="none" strike="noStrike" kern="1200" cap="all" spc="-400" normalizeH="0" baseline="0" noProof="0" dirty="0">
                <a:ln>
                  <a:noFill/>
                </a:ln>
                <a:solidFill>
                  <a:srgbClr val="C00000"/>
                </a:solidFill>
                <a:effectLst/>
                <a:uLnTx/>
                <a:uFillTx/>
                <a:latin typeface="Calibri" panose="020F0502020204030204" pitchFamily="34" charset="0"/>
                <a:ea typeface="+mn-ea"/>
                <a:cs typeface="+mn-cs"/>
              </a:rPr>
              <a:t>Is this </a:t>
            </a:r>
          </a:p>
          <a:p>
            <a:pPr marL="0" marR="0" lvl="0" indent="0" algn="r" defTabSz="1158330" rtl="0" eaLnBrk="1" fontAlgn="auto" latinLnBrk="0" hangingPunct="1">
              <a:lnSpc>
                <a:spcPct val="100000"/>
              </a:lnSpc>
              <a:spcBef>
                <a:spcPts val="0"/>
              </a:spcBef>
              <a:spcAft>
                <a:spcPts val="0"/>
              </a:spcAft>
              <a:buClrTx/>
              <a:buSzTx/>
              <a:buFontTx/>
              <a:buNone/>
              <a:tabLst/>
              <a:defRPr/>
            </a:pPr>
            <a:r>
              <a:rPr kumimoji="0" lang="en-US" sz="5333" b="1" i="0" u="none" strike="noStrike" kern="1200" cap="all" spc="-400" normalizeH="0" baseline="0" noProof="0" dirty="0">
                <a:ln>
                  <a:noFill/>
                </a:ln>
                <a:solidFill>
                  <a:srgbClr val="C00000"/>
                </a:solidFill>
                <a:effectLst/>
                <a:uLnTx/>
                <a:uFillTx/>
                <a:latin typeface="Calibri" panose="020F0502020204030204" pitchFamily="34" charset="0"/>
                <a:ea typeface="+mn-ea"/>
                <a:cs typeface="+mn-cs"/>
              </a:rPr>
              <a:t>You USE Every morning?</a:t>
            </a:r>
          </a:p>
        </p:txBody>
      </p:sp>
    </p:spTree>
    <p:extLst>
      <p:ext uri="{BB962C8B-B14F-4D97-AF65-F5344CB8AC3E}">
        <p14:creationId xmlns:p14="http://schemas.microsoft.com/office/powerpoint/2010/main" val="3436631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32717" y="328242"/>
            <a:ext cx="4092097" cy="2062103"/>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Shopping Annuity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Toothpaste</a:t>
            </a:r>
          </a:p>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p:txBody>
      </p:sp>
      <p:pic>
        <p:nvPicPr>
          <p:cNvPr id="4" name="Picture Placeholder 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solidFill>
            <a:schemeClr val="bg1">
              <a:lumMod val="65000"/>
              <a:lumOff val="35000"/>
            </a:schemeClr>
          </a:solidFill>
        </p:spPr>
      </p:pic>
      <p:sp>
        <p:nvSpPr>
          <p:cNvPr id="2" name="Oval 1"/>
          <p:cNvSpPr/>
          <p:nvPr/>
        </p:nvSpPr>
        <p:spPr>
          <a:xfrm>
            <a:off x="3106662" y="844425"/>
            <a:ext cx="5726479" cy="5726479"/>
          </a:xfrm>
          <a:prstGeom prst="ellipse">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585" y="86505"/>
            <a:ext cx="4360363" cy="6771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2886163"/>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3" name="Rectangle 2"/>
          <p:cNvSpPr/>
          <p:nvPr/>
        </p:nvSpPr>
        <p:spPr>
          <a:xfrm>
            <a:off x="4480754" y="-277284"/>
            <a:ext cx="7711247" cy="507831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Shopping Annuity™ Brand Premium Natural Whitening Toothpaste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Supported by bromelain and papain.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Contains:</a:t>
            </a: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 enzymes that whiten teeth</a:t>
            </a: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Calcium carbonate polishing agent</a:t>
            </a: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No artificial colors, flavors or sweeteners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25" y="86505"/>
            <a:ext cx="3884787" cy="6032943"/>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2192000" y="2626593"/>
            <a:ext cx="6096000" cy="2585323"/>
          </a:xfrm>
          <a:prstGeom prst="rect">
            <a:avLst/>
          </a:prstGeom>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toothpaste contains these two proteolytic enzymes that have been shown to help whiten teeth. Calcium carbonate, a commonly used polishing agent, is also used to support teeth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whitening.Our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toothpaste contains no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articial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colors,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avors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sweeteners. Just ingredients that gently clean and whiten your pearly whites, with stevia, xylitol and a blend of natural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avors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create a fresh, minty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taste.Convert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brushing into earning with Shopping Annuity Premium Natural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Toothpaste!STOP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THE SHOPPING ANNUITY BOOTH AT MAWC2018</a:t>
            </a:r>
          </a:p>
        </p:txBody>
      </p:sp>
      <p:grpSp>
        <p:nvGrpSpPr>
          <p:cNvPr id="8" name="Group 7"/>
          <p:cNvGrpSpPr/>
          <p:nvPr/>
        </p:nvGrpSpPr>
        <p:grpSpPr>
          <a:xfrm>
            <a:off x="6700979" y="3745739"/>
            <a:ext cx="2932352" cy="2932352"/>
            <a:chOff x="3221922" y="461350"/>
            <a:chExt cx="5810191" cy="5810191"/>
          </a:xfrm>
        </p:grpSpPr>
        <p:sp>
          <p:nvSpPr>
            <p:cNvPr id="10" name="32-Point Star 9"/>
            <p:cNvSpPr/>
            <p:nvPr/>
          </p:nvSpPr>
          <p:spPr>
            <a:xfrm>
              <a:off x="3221922" y="461350"/>
              <a:ext cx="5810191" cy="5810191"/>
            </a:xfrm>
            <a:prstGeom prst="star32">
              <a:avLst/>
            </a:prstGeom>
            <a:solidFill>
              <a:schemeClr val="accent1">
                <a:lumMod val="40000"/>
                <a:lumOff val="6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080968" y="2225904"/>
              <a:ext cx="4092097" cy="237834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BV</a:t>
              </a:r>
            </a:p>
          </p:txBody>
        </p:sp>
      </p:grpSp>
      <p:sp>
        <p:nvSpPr>
          <p:cNvPr id="12" name="Oval 11"/>
          <p:cNvSpPr/>
          <p:nvPr/>
        </p:nvSpPr>
        <p:spPr>
          <a:xfrm>
            <a:off x="3549517" y="4324640"/>
            <a:ext cx="2108335" cy="2124851"/>
          </a:xfrm>
          <a:prstGeom prst="ellipse">
            <a:avLst/>
          </a:prstGeom>
          <a:gradFill>
            <a:gsLst>
              <a:gs pos="0">
                <a:srgbClr val="17C1CB">
                  <a:lumMod val="60000"/>
                  <a:lumOff val="40000"/>
                </a:srgbClr>
              </a:gs>
              <a:gs pos="46000">
                <a:srgbClr val="17C1CB"/>
              </a:gs>
              <a:gs pos="100000">
                <a:srgbClr val="6B50BE">
                  <a:lumMod val="50000"/>
                </a:srgbClr>
              </a:gs>
            </a:gsLst>
            <a:path path="circle">
              <a:fillToRect l="50000" t="130000" r="50000" b="-30000"/>
            </a:path>
          </a:gradFill>
          <a:ln w="12700" cap="flat" cmpd="sng" algn="ctr">
            <a:noFill/>
            <a:prstDash val="solid"/>
            <a:miter lim="800000"/>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146794"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3175">
                  <a:noFill/>
                </a:ln>
                <a:solidFill>
                  <a:prstClr val="white"/>
                </a:solidFill>
                <a:effectLst/>
                <a:uLnTx/>
                <a:uFillTx/>
                <a:latin typeface="Raleway" panose="020B0503030101060003" pitchFamily="34" charset="0"/>
                <a:ea typeface="+mn-ea"/>
                <a:cs typeface="Arial" panose="020B0604020202020204" pitchFamily="34" charset="0"/>
              </a:rPr>
              <a:t>Best In Class!</a:t>
            </a:r>
          </a:p>
        </p:txBody>
      </p:sp>
    </p:spTree>
    <p:extLst>
      <p:ext uri="{BB962C8B-B14F-4D97-AF65-F5344CB8AC3E}">
        <p14:creationId xmlns:p14="http://schemas.microsoft.com/office/powerpoint/2010/main" val="11871938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9"/>
                    </a14:imgEffect>
                  </a14:imgLayer>
                </a14:imgProps>
              </a:ext>
              <a:ext uri="{28A0092B-C50C-407E-A947-70E740481C1C}">
                <a14:useLocalDpi xmlns:a14="http://schemas.microsoft.com/office/drawing/2010/main" val="0"/>
              </a:ext>
            </a:extLst>
          </a:blip>
          <a:srcRect t="14922"/>
          <a:stretch/>
        </p:blipFill>
        <p:spPr bwMode="auto">
          <a:xfrm>
            <a:off x="0" y="-57150"/>
            <a:ext cx="12192000" cy="691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7150"/>
            <a:ext cx="12192000" cy="6915151"/>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390900" y="242367"/>
            <a:ext cx="6572251"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Black" panose="020F0A02020204030203" pitchFamily="34" charset="0"/>
                <a:ea typeface="+mn-ea"/>
                <a:cs typeface="+mn-cs"/>
              </a:rPr>
              <a:t>RAVE REVIEWS!</a:t>
            </a:r>
          </a:p>
        </p:txBody>
      </p:sp>
      <p:pic>
        <p:nvPicPr>
          <p:cNvPr id="6" name="Picture 5"/>
          <p:cNvPicPr>
            <a:picLocks noChangeAspect="1"/>
          </p:cNvPicPr>
          <p:nvPr/>
        </p:nvPicPr>
        <p:blipFill>
          <a:blip r:embed="rId5"/>
          <a:stretch>
            <a:fillRect/>
          </a:stretch>
        </p:blipFill>
        <p:spPr>
          <a:xfrm>
            <a:off x="547689" y="1771651"/>
            <a:ext cx="11096625" cy="1628775"/>
          </a:xfrm>
          <a:prstGeom prst="rect">
            <a:avLst/>
          </a:prstGeom>
        </p:spPr>
      </p:pic>
      <p:pic>
        <p:nvPicPr>
          <p:cNvPr id="11" name="Picture 10"/>
          <p:cNvPicPr>
            <a:picLocks noChangeAspect="1"/>
          </p:cNvPicPr>
          <p:nvPr/>
        </p:nvPicPr>
        <p:blipFill rotWithShape="1">
          <a:blip r:embed="rId5"/>
          <a:srcRect l="33192" t="10989" b="16831"/>
          <a:stretch/>
        </p:blipFill>
        <p:spPr>
          <a:xfrm>
            <a:off x="330021" y="3701143"/>
            <a:ext cx="11531955" cy="1828800"/>
          </a:xfrm>
          <a:prstGeom prst="rect">
            <a:avLst/>
          </a:prstGeom>
        </p:spPr>
      </p:pic>
    </p:spTree>
    <p:extLst>
      <p:ext uri="{BB962C8B-B14F-4D97-AF65-F5344CB8AC3E}">
        <p14:creationId xmlns:p14="http://schemas.microsoft.com/office/powerpoint/2010/main" val="40756686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8215" y="3429001"/>
            <a:ext cx="8356600" cy="1754326"/>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We promised you there would be more…</a:t>
            </a:r>
          </a:p>
        </p:txBody>
      </p:sp>
      <p:sp>
        <p:nvSpPr>
          <p:cNvPr id="4" name="TextBox 3"/>
          <p:cNvSpPr txBox="1"/>
          <p:nvPr/>
        </p:nvSpPr>
        <p:spPr>
          <a:xfrm>
            <a:off x="4586515" y="5558999"/>
            <a:ext cx="8356600" cy="923330"/>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And we are delivering!</a:t>
            </a:r>
          </a:p>
        </p:txBody>
      </p:sp>
    </p:spTree>
    <p:extLst>
      <p:ext uri="{BB962C8B-B14F-4D97-AF65-F5344CB8AC3E}">
        <p14:creationId xmlns:p14="http://schemas.microsoft.com/office/powerpoint/2010/main" val="36160206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washing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847771"/>
            <a:ext cx="12192000" cy="1349829"/>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30629" y="4953001"/>
            <a:ext cx="12192000" cy="2062103"/>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How many of you regularly wash your hands?</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How would you like to earn BV for washing your hands?</a:t>
            </a:r>
          </a:p>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55139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ashing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6858000"/>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23" name="Group 22"/>
          <p:cNvGrpSpPr/>
          <p:nvPr/>
        </p:nvGrpSpPr>
        <p:grpSpPr>
          <a:xfrm>
            <a:off x="-232228" y="206829"/>
            <a:ext cx="5493659" cy="6651172"/>
            <a:chOff x="-232228" y="206828"/>
            <a:chExt cx="5493658" cy="6651172"/>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232228" y="206828"/>
              <a:ext cx="2670628" cy="644434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2590802" y="206828"/>
              <a:ext cx="2670628" cy="644434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1255488" y="413656"/>
              <a:ext cx="2670628" cy="6444344"/>
            </a:xfrm>
            <a:prstGeom prst="rect">
              <a:avLst/>
            </a:prstGeom>
            <a:ln>
              <a:noFill/>
            </a:ln>
            <a:effectLst>
              <a:outerShdw blurRad="292100" dist="139700" dir="2700000" algn="tl" rotWithShape="0">
                <a:srgbClr val="333333">
                  <a:alpha val="65000"/>
                </a:srgbClr>
              </a:outerShdw>
            </a:effectLst>
          </p:spPr>
        </p:pic>
      </p:grpSp>
      <p:grpSp>
        <p:nvGrpSpPr>
          <p:cNvPr id="12" name="Group 11"/>
          <p:cNvGrpSpPr/>
          <p:nvPr/>
        </p:nvGrpSpPr>
        <p:grpSpPr>
          <a:xfrm>
            <a:off x="6490621" y="1275715"/>
            <a:ext cx="5701379" cy="1241237"/>
            <a:chOff x="6490621" y="1322703"/>
            <a:chExt cx="5187034" cy="1241237"/>
          </a:xfrm>
        </p:grpSpPr>
        <p:pic>
          <p:nvPicPr>
            <p:cNvPr id="13"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91142" y="1322703"/>
              <a:ext cx="4586513" cy="1241237"/>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Cleanses &amp; Moisturizes all skin types</a:t>
              </a:r>
            </a:p>
          </p:txBody>
        </p:sp>
      </p:grpSp>
      <p:grpSp>
        <p:nvGrpSpPr>
          <p:cNvPr id="18" name="Group 17"/>
          <p:cNvGrpSpPr/>
          <p:nvPr/>
        </p:nvGrpSpPr>
        <p:grpSpPr>
          <a:xfrm>
            <a:off x="6490621" y="2383142"/>
            <a:ext cx="5187035" cy="2718949"/>
            <a:chOff x="6490621" y="1322703"/>
            <a:chExt cx="5187034" cy="2718948"/>
          </a:xfrm>
        </p:grpSpPr>
        <p:pic>
          <p:nvPicPr>
            <p:cNvPr id="19"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91141" y="1322703"/>
              <a:ext cx="4586514" cy="2718948"/>
            </a:xfrm>
            <a:prstGeom prst="rect">
              <a:avLst/>
            </a:prstGeom>
            <a:noFill/>
          </p:spPr>
          <p:txBody>
            <a:bodyPr wrap="square" rtlCol="0">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Free of</a:t>
              </a:r>
            </a:p>
            <a:p>
              <a:pPr marL="914377" marR="0" lvl="1" indent="-457189" algn="l" defTabSz="121863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Detergents</a:t>
              </a:r>
            </a:p>
            <a:p>
              <a:pPr marL="914377" marR="0" lvl="1" indent="-457189" algn="l" defTabSz="121863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Sulfates</a:t>
              </a:r>
            </a:p>
            <a:p>
              <a:pPr marL="914377" marR="0" lvl="1" indent="-457189" algn="l" defTabSz="121863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Fragrances &amp; alcohol</a:t>
              </a:r>
            </a:p>
            <a:p>
              <a:pPr marL="914377" marR="0" lvl="1" indent="-457189" algn="l" defTabSz="121863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Artificial colors</a:t>
              </a:r>
            </a:p>
            <a:p>
              <a:pPr marL="914377" marR="0" lvl="1" indent="-457189" algn="l" defTabSz="121863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GMOs</a:t>
              </a:r>
            </a:p>
          </p:txBody>
        </p:sp>
      </p:grpSp>
      <p:sp>
        <p:nvSpPr>
          <p:cNvPr id="21" name="Oval 20"/>
          <p:cNvSpPr/>
          <p:nvPr/>
        </p:nvSpPr>
        <p:spPr>
          <a:xfrm rot="20952027">
            <a:off x="4613197" y="4289342"/>
            <a:ext cx="2177143" cy="21771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Certified USDA Organic</a:t>
            </a:r>
            <a:endParaRPr kumimoji="0" lang="en-US" sz="14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TextBox 21"/>
          <p:cNvSpPr txBox="1"/>
          <p:nvPr/>
        </p:nvSpPr>
        <p:spPr>
          <a:xfrm>
            <a:off x="2641601" y="567829"/>
            <a:ext cx="13400953" cy="748988"/>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4267" b="1" i="0" u="sng" strike="noStrike" kern="1200" cap="none" spc="0" normalizeH="0" baseline="0" noProof="0" dirty="0">
                <a:ln>
                  <a:noFill/>
                </a:ln>
                <a:solidFill>
                  <a:prstClr val="white"/>
                </a:solidFill>
                <a:effectLst/>
                <a:uLnTx/>
                <a:uFillTx/>
                <a:latin typeface="Lato Black" panose="020F0A02020204030203" pitchFamily="34" charset="0"/>
                <a:ea typeface="+mn-ea"/>
                <a:cs typeface="+mn-cs"/>
              </a:rPr>
              <a:t>Organic Hand Soap</a:t>
            </a:r>
          </a:p>
        </p:txBody>
      </p:sp>
      <p:sp>
        <p:nvSpPr>
          <p:cNvPr id="16" name="TextBox 15"/>
          <p:cNvSpPr txBox="1"/>
          <p:nvPr/>
        </p:nvSpPr>
        <p:spPr>
          <a:xfrm>
            <a:off x="6299200" y="5461000"/>
            <a:ext cx="5994400" cy="1313260"/>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COMING SOON!</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SA</a:t>
            </a:r>
            <a:r>
              <a:rPr kumimoji="0" lang="zh-TW" altLang="en-US"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 </a:t>
            </a:r>
            <a:r>
              <a:rPr kumimoji="0" lang="en-US" altLang="zh-TW"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Organic Foaming Hand Soap</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CODE: HK1401 | UC: HK$87.00 | BV: 4</a:t>
            </a:r>
          </a:p>
        </p:txBody>
      </p:sp>
    </p:spTree>
    <p:extLst>
      <p:ext uri="{BB962C8B-B14F-4D97-AF65-F5344CB8AC3E}">
        <p14:creationId xmlns:p14="http://schemas.microsoft.com/office/powerpoint/2010/main" val="2060392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descr="Image result for kid washing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0" y="2"/>
            <a:ext cx="12192000" cy="6915151"/>
            <a:chOff x="0" y="0"/>
            <a:chExt cx="12192000" cy="6915150"/>
          </a:xfrm>
        </p:grpSpPr>
        <p:pic>
          <p:nvPicPr>
            <p:cNvPr id="12" name="Picture 8" descr="Image result for kid washing hands"/>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0"/>
              <a:ext cx="12192000" cy="6915150"/>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 name="Straight Connector 4"/>
          <p:cNvCxnSpPr/>
          <p:nvPr/>
        </p:nvCxnSpPr>
        <p:spPr>
          <a:xfrm>
            <a:off x="3382709" y="560990"/>
            <a:ext cx="0" cy="5675087"/>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6745" y="560990"/>
            <a:ext cx="0" cy="5675087"/>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5379" y="826335"/>
            <a:ext cx="911088" cy="902299"/>
          </a:xfrm>
          <a:prstGeom prst="rect">
            <a:avLst/>
          </a:prstGeom>
          <a:ln>
            <a:noFill/>
          </a:ln>
          <a:effectLst/>
        </p:spPr>
      </p:pic>
      <p:cxnSp>
        <p:nvCxnSpPr>
          <p:cNvPr id="26" name="Straight Connector 25"/>
          <p:cNvCxnSpPr/>
          <p:nvPr/>
        </p:nvCxnSpPr>
        <p:spPr>
          <a:xfrm>
            <a:off x="9191845" y="560990"/>
            <a:ext cx="0" cy="5675087"/>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440943" y="762157"/>
            <a:ext cx="2551276" cy="5213560"/>
            <a:chOff x="9440943" y="762158"/>
            <a:chExt cx="2551276" cy="5213559"/>
          </a:xfrm>
        </p:grpSpPr>
        <p:sp>
          <p:nvSpPr>
            <p:cNvPr id="36" name="TextBox 35"/>
            <p:cNvSpPr txBox="1"/>
            <p:nvPr/>
          </p:nvSpPr>
          <p:spPr>
            <a:xfrm>
              <a:off x="9456398" y="4098280"/>
              <a:ext cx="2407784" cy="187743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$87.00</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 oz.</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$10.88 per oz.</a:t>
              </a:r>
            </a:p>
          </p:txBody>
        </p:sp>
        <p:sp>
          <p:nvSpPr>
            <p:cNvPr id="2" name="TextBox 1"/>
            <p:cNvSpPr txBox="1"/>
            <p:nvPr/>
          </p:nvSpPr>
          <p:spPr>
            <a:xfrm>
              <a:off x="9440943" y="762158"/>
              <a:ext cx="2551276"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Shopping Annuity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Organic Hand Soap</a:t>
              </a: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30368" t="17655" r="35825" b="19309"/>
            <a:stretch/>
          </p:blipFill>
          <p:spPr>
            <a:xfrm>
              <a:off x="10037107" y="1520526"/>
              <a:ext cx="1103830" cy="2663590"/>
            </a:xfrm>
            <a:prstGeom prst="rect">
              <a:avLst/>
            </a:prstGeom>
            <a:ln>
              <a:noFill/>
            </a:ln>
            <a:effectLst>
              <a:outerShdw blurRad="292100" dist="139700" dir="2700000" algn="tl" rotWithShape="0">
                <a:srgbClr val="333333">
                  <a:alpha val="65000"/>
                </a:srgbClr>
              </a:outerShdw>
            </a:effectLst>
          </p:spPr>
        </p:pic>
      </p:grpSp>
      <p:grpSp>
        <p:nvGrpSpPr>
          <p:cNvPr id="8" name="Group 7"/>
          <p:cNvGrpSpPr/>
          <p:nvPr/>
        </p:nvGrpSpPr>
        <p:grpSpPr>
          <a:xfrm>
            <a:off x="394585" y="1245998"/>
            <a:ext cx="2363480" cy="4671799"/>
            <a:chOff x="394585" y="1245997"/>
            <a:chExt cx="2363480" cy="4671798"/>
          </a:xfrm>
        </p:grpSpPr>
        <p:grpSp>
          <p:nvGrpSpPr>
            <p:cNvPr id="28" name="Group 27"/>
            <p:cNvGrpSpPr/>
            <p:nvPr/>
          </p:nvGrpSpPr>
          <p:grpSpPr>
            <a:xfrm>
              <a:off x="394585" y="1245997"/>
              <a:ext cx="2363480" cy="4671798"/>
              <a:chOff x="203202" y="1266405"/>
              <a:chExt cx="2363480" cy="4671796"/>
            </a:xfrm>
          </p:grpSpPr>
          <p:pic>
            <p:nvPicPr>
              <p:cNvPr id="33794" name="Picture 2" descr="Image result for doterra logo 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47464"/>
              <a:stretch/>
            </p:blipFill>
            <p:spPr bwMode="auto">
              <a:xfrm>
                <a:off x="203202" y="1266405"/>
                <a:ext cx="2351313" cy="44809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21626" y="4204522"/>
                <a:ext cx="2145056" cy="173367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$479.00</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 oz.</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$29.94 per oz.</a:t>
                </a:r>
              </a:p>
            </p:txBody>
          </p:sp>
        </p:grpSp>
        <p:pic>
          <p:nvPicPr>
            <p:cNvPr id="3" name="Picture 2"/>
            <p:cNvPicPr>
              <a:picLocks noChangeAspect="1"/>
            </p:cNvPicPr>
            <p:nvPr/>
          </p:nvPicPr>
          <p:blipFill rotWithShape="1">
            <a:blip r:embed="rId8">
              <a:clrChange>
                <a:clrFrom>
                  <a:srgbClr val="FFFFFF"/>
                </a:clrFrom>
                <a:clrTo>
                  <a:srgbClr val="FFFFFF">
                    <a:alpha val="0"/>
                  </a:srgbClr>
                </a:clrTo>
              </a:clrChange>
            </a:blip>
            <a:srcRect l="8465"/>
            <a:stretch/>
          </p:blipFill>
          <p:spPr>
            <a:xfrm>
              <a:off x="1070359" y="1858398"/>
              <a:ext cx="1112340" cy="2139529"/>
            </a:xfrm>
            <a:prstGeom prst="rect">
              <a:avLst/>
            </a:prstGeom>
          </p:spPr>
        </p:pic>
      </p:grpSp>
      <p:grpSp>
        <p:nvGrpSpPr>
          <p:cNvPr id="10" name="Group 9"/>
          <p:cNvGrpSpPr/>
          <p:nvPr/>
        </p:nvGrpSpPr>
        <p:grpSpPr>
          <a:xfrm>
            <a:off x="3802945" y="965286"/>
            <a:ext cx="2369867" cy="4952511"/>
            <a:chOff x="3802944" y="965285"/>
            <a:chExt cx="2369867" cy="4952510"/>
          </a:xfrm>
        </p:grpSpPr>
        <p:grpSp>
          <p:nvGrpSpPr>
            <p:cNvPr id="31" name="Group 30"/>
            <p:cNvGrpSpPr/>
            <p:nvPr/>
          </p:nvGrpSpPr>
          <p:grpSpPr>
            <a:xfrm>
              <a:off x="3802944" y="965285"/>
              <a:ext cx="2369867" cy="4952510"/>
              <a:chOff x="9317009" y="985694"/>
              <a:chExt cx="2369867" cy="4952510"/>
            </a:xfrm>
          </p:grpSpPr>
          <p:pic>
            <p:nvPicPr>
              <p:cNvPr id="33798" name="Picture 6" descr="Image result for young living logo 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b="17194"/>
              <a:stretch/>
            </p:blipFill>
            <p:spPr bwMode="auto">
              <a:xfrm>
                <a:off x="9317009" y="985694"/>
                <a:ext cx="2369867" cy="6243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9521418" y="4204524"/>
                <a:ext cx="2145056"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$168.00</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 oz.</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$21.00 per oz.</a:t>
                </a:r>
              </a:p>
            </p:txBody>
          </p:sp>
        </p:grpSp>
        <p:pic>
          <p:nvPicPr>
            <p:cNvPr id="4" name="Picture 3"/>
            <p:cNvPicPr>
              <a:picLocks noChangeAspect="1"/>
            </p:cNvPicPr>
            <p:nvPr/>
          </p:nvPicPr>
          <p:blipFill>
            <a:blip r:embed="rId10">
              <a:clrChange>
                <a:clrFrom>
                  <a:srgbClr val="FFFFFF"/>
                </a:clrFrom>
                <a:clrTo>
                  <a:srgbClr val="FFFFFF">
                    <a:alpha val="0"/>
                  </a:srgbClr>
                </a:clrTo>
              </a:clrChange>
            </a:blip>
            <a:stretch>
              <a:fillRect/>
            </a:stretch>
          </p:blipFill>
          <p:spPr>
            <a:xfrm>
              <a:off x="4147123" y="2101055"/>
              <a:ext cx="1865519" cy="1896872"/>
            </a:xfrm>
            <a:prstGeom prst="rect">
              <a:avLst/>
            </a:prstGeom>
          </p:spPr>
        </p:pic>
      </p:grpSp>
      <p:grpSp>
        <p:nvGrpSpPr>
          <p:cNvPr id="11" name="Group 10"/>
          <p:cNvGrpSpPr/>
          <p:nvPr/>
        </p:nvGrpSpPr>
        <p:grpSpPr>
          <a:xfrm>
            <a:off x="6660955" y="560988"/>
            <a:ext cx="2407784" cy="5356808"/>
            <a:chOff x="6660955" y="560988"/>
            <a:chExt cx="2407784" cy="5356808"/>
          </a:xfrm>
        </p:grpSpPr>
        <p:grpSp>
          <p:nvGrpSpPr>
            <p:cNvPr id="29" name="Group 28"/>
            <p:cNvGrpSpPr/>
            <p:nvPr/>
          </p:nvGrpSpPr>
          <p:grpSpPr>
            <a:xfrm>
              <a:off x="6660955" y="560988"/>
              <a:ext cx="2407784" cy="5356808"/>
              <a:chOff x="3315777" y="581397"/>
              <a:chExt cx="2407784" cy="5356808"/>
            </a:xfrm>
          </p:grpSpPr>
          <p:pic>
            <p:nvPicPr>
              <p:cNvPr id="33796" name="Picture 4" descr="Image result for Pangea logo png"/>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999" y="581397"/>
                <a:ext cx="1897289" cy="113310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315777" y="4204525"/>
                <a:ext cx="2407784"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$149.00</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8.4 oz.</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$17.74 per oz.</a:t>
                </a:r>
              </a:p>
            </p:txBody>
          </p:sp>
        </p:grpSp>
        <p:pic>
          <p:nvPicPr>
            <p:cNvPr id="7" name="Picture 6"/>
            <p:cNvPicPr>
              <a:picLocks noChangeAspect="1"/>
            </p:cNvPicPr>
            <p:nvPr/>
          </p:nvPicPr>
          <p:blipFill>
            <a:blip r:embed="rId12">
              <a:clrChange>
                <a:clrFrom>
                  <a:srgbClr val="FFFFFF"/>
                </a:clrFrom>
                <a:clrTo>
                  <a:srgbClr val="FFFFFF">
                    <a:alpha val="0"/>
                  </a:srgbClr>
                </a:clrTo>
              </a:clrChange>
            </a:blip>
            <a:stretch>
              <a:fillRect/>
            </a:stretch>
          </p:blipFill>
          <p:spPr>
            <a:xfrm>
              <a:off x="6954664" y="2103344"/>
              <a:ext cx="1790314" cy="1892294"/>
            </a:xfrm>
            <a:prstGeom prst="rect">
              <a:avLst/>
            </a:prstGeom>
          </p:spPr>
        </p:pic>
      </p:grpSp>
      <p:grpSp>
        <p:nvGrpSpPr>
          <p:cNvPr id="41" name="Group 40"/>
          <p:cNvGrpSpPr/>
          <p:nvPr/>
        </p:nvGrpSpPr>
        <p:grpSpPr>
          <a:xfrm>
            <a:off x="10799039" y="1649167"/>
            <a:ext cx="1278996" cy="1278996"/>
            <a:chOff x="3221922" y="461350"/>
            <a:chExt cx="5810191" cy="5810191"/>
          </a:xfrm>
        </p:grpSpPr>
        <p:sp>
          <p:nvSpPr>
            <p:cNvPr id="42" name="32-Point Star 41"/>
            <p:cNvSpPr/>
            <p:nvPr/>
          </p:nvSpPr>
          <p:spPr>
            <a:xfrm>
              <a:off x="3221922" y="461350"/>
              <a:ext cx="5810191" cy="5810191"/>
            </a:xfrm>
            <a:prstGeom prst="star32">
              <a:avLst/>
            </a:prstGeom>
            <a:solidFill>
              <a:schemeClr val="accent1">
                <a:lumMod val="40000"/>
                <a:lumOff val="6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4146908" y="1871168"/>
              <a:ext cx="4092095" cy="3215767"/>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BV</a:t>
              </a:r>
            </a:p>
          </p:txBody>
        </p:sp>
      </p:grpSp>
    </p:spTree>
    <p:extLst>
      <p:ext uri="{BB962C8B-B14F-4D97-AF65-F5344CB8AC3E}">
        <p14:creationId xmlns:p14="http://schemas.microsoft.com/office/powerpoint/2010/main" val="11575226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 result for smelly underarms"/>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2656"/>
          <a:stretch/>
        </p:blipFill>
        <p:spPr bwMode="auto">
          <a:xfrm>
            <a:off x="1905141" y="694690"/>
            <a:ext cx="10896460" cy="6163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4926" y="3776346"/>
            <a:ext cx="5086351" cy="1754326"/>
          </a:xfrm>
          <a:prstGeom prst="rect">
            <a:avLst/>
          </a:prstGeom>
          <a:noFill/>
        </p:spPr>
        <p:txBody>
          <a:bodyPr wrap="square" rtlCol="0">
            <a:spAutoFit/>
          </a:bodyPr>
          <a:lstStyle/>
          <a:p>
            <a:pPr marL="0" marR="0" lvl="0" indent="0" algn="l" defTabSz="115833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400" normalizeH="0" baseline="0" noProof="0" dirty="0">
                <a:ln>
                  <a:noFill/>
                </a:ln>
                <a:solidFill>
                  <a:srgbClr val="C00000"/>
                </a:solidFill>
                <a:effectLst/>
                <a:uLnTx/>
                <a:uFillTx/>
                <a:latin typeface="Raleway" panose="020B0503030101060003" pitchFamily="34" charset="0"/>
                <a:ea typeface="+mn-ea"/>
                <a:cs typeface="+mn-cs"/>
              </a:rPr>
              <a:t>How many of you regularly use a deodorant?</a:t>
            </a:r>
          </a:p>
        </p:txBody>
      </p:sp>
    </p:spTree>
    <p:extLst>
      <p:ext uri="{BB962C8B-B14F-4D97-AF65-F5344CB8AC3E}">
        <p14:creationId xmlns:p14="http://schemas.microsoft.com/office/powerpoint/2010/main" val="4157420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normAutofit/>
          </a:bodyPr>
          <a:lstStyle/>
          <a:p>
            <a:pPr lvl="0">
              <a:buClr>
                <a:schemeClr val="bg1"/>
              </a:buClr>
            </a:pPr>
            <a:r>
              <a:rPr lang="en-US" altLang="zh-TW" sz="3733" dirty="0">
                <a:solidFill>
                  <a:schemeClr val="bg1"/>
                </a:solidFill>
                <a:latin typeface="Calibri" panose="020F0502020204030204" pitchFamily="34" charset="0"/>
                <a:ea typeface="微軟正黑體" panose="020B0604030504040204" pitchFamily="34" charset="-120"/>
              </a:rPr>
              <a:t>Coronary heart disease is the major cause of death among them. In 2016, about 11.0 persons on average died from coronary heart diseases per day. Moreover, more males died from coronary heart diseases (male to female ratio = 1.5:1)</a:t>
            </a:r>
            <a:endParaRPr lang="zh-HK" altLang="en-US" sz="3733" dirty="0">
              <a:solidFill>
                <a:schemeClr val="bg1"/>
              </a:solidFill>
              <a:latin typeface="Calibri" panose="020F0502020204030204" pitchFamily="34" charset="0"/>
              <a:ea typeface="微軟正黑體" panose="020B0604030504040204" pitchFamily="34" charset="-120"/>
            </a:endParaRPr>
          </a:p>
          <a:p>
            <a:pPr marL="0" indent="0">
              <a:buClr>
                <a:schemeClr val="bg1"/>
              </a:buClr>
              <a:buNone/>
            </a:pPr>
            <a:endParaRPr lang="zh-HK" altLang="en-US" sz="3733" dirty="0">
              <a:solidFill>
                <a:schemeClr val="bg1"/>
              </a:solidFill>
              <a:latin typeface="Calibri" panose="020F0502020204030204" pitchFamily="34" charset="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7248129" y="4581129"/>
            <a:ext cx="2834887" cy="1889924"/>
          </a:xfrm>
          <a:prstGeom prst="rect">
            <a:avLst/>
          </a:prstGeom>
        </p:spPr>
      </p:pic>
    </p:spTree>
    <p:extLst>
      <p:ext uri="{BB962C8B-B14F-4D97-AF65-F5344CB8AC3E}">
        <p14:creationId xmlns:p14="http://schemas.microsoft.com/office/powerpoint/2010/main" val="19035248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Image result for putting on deodo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3815835"/>
            <a:ext cx="5791200" cy="2146816"/>
          </a:xfrm>
          <a:prstGeom prst="rect">
            <a:avLst/>
          </a:prstGeom>
          <a:solidFill>
            <a:schemeClr val="dk1">
              <a:alpha val="62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19287" y="3815835"/>
            <a:ext cx="5224264" cy="1938992"/>
          </a:xfrm>
          <a:prstGeom prst="rect">
            <a:avLst/>
          </a:prstGeom>
        </p:spPr>
        <p:txBody>
          <a:bodyPr wrap="square">
            <a:spAutoFit/>
          </a:bodyPr>
          <a:lstStyle/>
          <a:p>
            <a:pPr marL="0" marR="0" lvl="0" indent="0" algn="l" defTabSz="1218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How would you like to earn BV for using deodorant?</a:t>
            </a:r>
          </a:p>
        </p:txBody>
      </p:sp>
    </p:spTree>
    <p:extLst>
      <p:ext uri="{BB962C8B-B14F-4D97-AF65-F5344CB8AC3E}">
        <p14:creationId xmlns:p14="http://schemas.microsoft.com/office/powerpoint/2010/main" val="39556190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8"/>
                    </a14:imgEffect>
                  </a14:imgLayer>
                </a14:imgProps>
              </a:ext>
              <a:ext uri="{28A0092B-C50C-407E-A947-70E740481C1C}">
                <a14:useLocalDpi xmlns:a14="http://schemas.microsoft.com/office/drawing/2010/main" val="0"/>
              </a:ext>
            </a:extLst>
          </a:blip>
          <a:srcRect b="23384"/>
          <a:stretch/>
        </p:blipFill>
        <p:spPr bwMode="auto">
          <a:xfrm>
            <a:off x="0" y="1"/>
            <a:ext cx="12192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6915151"/>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1471535" y="3967789"/>
            <a:ext cx="5822043" cy="607344"/>
            <a:chOff x="6490621" y="1322703"/>
            <a:chExt cx="5822042" cy="607344"/>
          </a:xfrm>
        </p:grpSpPr>
        <p:pic>
          <p:nvPicPr>
            <p:cNvPr id="7"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91141" y="1322703"/>
              <a:ext cx="5221522"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Fresh Clean Scent</a:t>
              </a:r>
            </a:p>
          </p:txBody>
        </p:sp>
      </p:grpSp>
      <p:grpSp>
        <p:nvGrpSpPr>
          <p:cNvPr id="9" name="Group 8"/>
          <p:cNvGrpSpPr/>
          <p:nvPr/>
        </p:nvGrpSpPr>
        <p:grpSpPr>
          <a:xfrm>
            <a:off x="1475257" y="1650518"/>
            <a:ext cx="6629099" cy="607344"/>
            <a:chOff x="6490621" y="1322703"/>
            <a:chExt cx="6629098" cy="607344"/>
          </a:xfrm>
        </p:grpSpPr>
        <p:pic>
          <p:nvPicPr>
            <p:cNvPr id="10"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091140" y="1322703"/>
              <a:ext cx="6028579"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Free of aluminum, parabens &amp; silicones</a:t>
              </a:r>
            </a:p>
          </p:txBody>
        </p:sp>
      </p:grpSp>
      <p:grpSp>
        <p:nvGrpSpPr>
          <p:cNvPr id="12" name="Group 11"/>
          <p:cNvGrpSpPr/>
          <p:nvPr/>
        </p:nvGrpSpPr>
        <p:grpSpPr>
          <a:xfrm>
            <a:off x="1467667" y="2406840"/>
            <a:ext cx="5187035" cy="607344"/>
            <a:chOff x="6490621" y="1322703"/>
            <a:chExt cx="5187034" cy="607344"/>
          </a:xfrm>
        </p:grpSpPr>
        <p:pic>
          <p:nvPicPr>
            <p:cNvPr id="13"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91141" y="1322703"/>
              <a:ext cx="4586514"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Safe for all skin types</a:t>
              </a:r>
            </a:p>
          </p:txBody>
        </p:sp>
      </p:grpSp>
      <p:grpSp>
        <p:nvGrpSpPr>
          <p:cNvPr id="15" name="Group 14"/>
          <p:cNvGrpSpPr/>
          <p:nvPr/>
        </p:nvGrpSpPr>
        <p:grpSpPr>
          <a:xfrm>
            <a:off x="1475257" y="3229484"/>
            <a:ext cx="5187035" cy="607344"/>
            <a:chOff x="6490621" y="1322703"/>
            <a:chExt cx="5187034" cy="607344"/>
          </a:xfrm>
        </p:grpSpPr>
        <p:pic>
          <p:nvPicPr>
            <p:cNvPr id="16"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91141" y="1322703"/>
              <a:ext cx="4586514"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Cruelty Free</a:t>
              </a:r>
            </a:p>
          </p:txBody>
        </p:sp>
      </p:grpSp>
      <p:grpSp>
        <p:nvGrpSpPr>
          <p:cNvPr id="19" name="Group 18"/>
          <p:cNvGrpSpPr/>
          <p:nvPr/>
        </p:nvGrpSpPr>
        <p:grpSpPr>
          <a:xfrm>
            <a:off x="1475257" y="4706095"/>
            <a:ext cx="5187035" cy="607344"/>
            <a:chOff x="6490621" y="1322703"/>
            <a:chExt cx="5187034" cy="607344"/>
          </a:xfrm>
        </p:grpSpPr>
        <p:pic>
          <p:nvPicPr>
            <p:cNvPr id="20"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091141" y="1322703"/>
              <a:ext cx="4586514"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 both Men &amp; Women!</a:t>
              </a:r>
            </a:p>
          </p:txBody>
        </p:sp>
      </p:gr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33139" t="25712" r="33288" b="24970"/>
          <a:stretch/>
        </p:blipFill>
        <p:spPr>
          <a:xfrm>
            <a:off x="8123161" y="675766"/>
            <a:ext cx="3200400" cy="6083929"/>
          </a:xfrm>
          <a:prstGeom prst="rect">
            <a:avLst/>
          </a:prstGeom>
          <a:ln>
            <a:noFill/>
          </a:ln>
          <a:effectLst>
            <a:outerShdw blurRad="190500" algn="tl" rotWithShape="0">
              <a:srgbClr val="000000">
                <a:alpha val="70000"/>
              </a:srgbClr>
            </a:outerShdw>
          </a:effectLst>
        </p:spPr>
      </p:pic>
      <p:sp>
        <p:nvSpPr>
          <p:cNvPr id="23" name="TextBox 22"/>
          <p:cNvSpPr txBox="1"/>
          <p:nvPr/>
        </p:nvSpPr>
        <p:spPr>
          <a:xfrm>
            <a:off x="1112763" y="5562600"/>
            <a:ext cx="5994400" cy="1313260"/>
          </a:xfrm>
          <a:prstGeom prst="rect">
            <a:avLst/>
          </a:prstGeom>
          <a:noFill/>
        </p:spPr>
        <p:txBody>
          <a:bodyPr wrap="square" lIns="121872" tIns="60936" rIns="121872" bIns="60936"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COMING SOON!</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SA Premium Deodorant</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微軟正黑體" panose="020B0604030504040204" pitchFamily="34" charset="-120"/>
                <a:cs typeface="+mn-cs"/>
              </a:rPr>
              <a:t>CODE: HK1401 | UC: HK$87.00 | BV: 4</a:t>
            </a:r>
          </a:p>
        </p:txBody>
      </p:sp>
    </p:spTree>
    <p:extLst>
      <p:ext uri="{BB962C8B-B14F-4D97-AF65-F5344CB8AC3E}">
        <p14:creationId xmlns:p14="http://schemas.microsoft.com/office/powerpoint/2010/main" val="242692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23384"/>
          <a:stretch/>
        </p:blipFill>
        <p:spPr bwMode="auto">
          <a:xfrm>
            <a:off x="0" y="1"/>
            <a:ext cx="12192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1"/>
            <a:ext cx="12192000" cy="6953252"/>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3083947" y="566883"/>
            <a:ext cx="0" cy="5675087"/>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64175" y="696080"/>
            <a:ext cx="0" cy="5660571"/>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024971" y="840389"/>
            <a:ext cx="3422727" cy="5188355"/>
            <a:chOff x="9125847" y="200889"/>
            <a:chExt cx="3422727" cy="5188354"/>
          </a:xfrm>
        </p:grpSpPr>
        <p:grpSp>
          <p:nvGrpSpPr>
            <p:cNvPr id="15" name="Group 14"/>
            <p:cNvGrpSpPr/>
            <p:nvPr/>
          </p:nvGrpSpPr>
          <p:grpSpPr>
            <a:xfrm>
              <a:off x="9757932" y="200889"/>
              <a:ext cx="2407784" cy="5188354"/>
              <a:chOff x="12349405" y="-1023593"/>
              <a:chExt cx="2407784" cy="5188352"/>
            </a:xfrm>
          </p:grpSpPr>
          <p:sp>
            <p:nvSpPr>
              <p:cNvPr id="36" name="TextBox 35"/>
              <p:cNvSpPr txBox="1"/>
              <p:nvPr/>
            </p:nvSpPr>
            <p:spPr>
              <a:xfrm>
                <a:off x="12349405" y="1897536"/>
                <a:ext cx="2407784" cy="2267223"/>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$87.00</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 oz.</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$43.5 per oz.</a:t>
                </a:r>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33139" t="25712" r="33288" b="24970"/>
              <a:stretch/>
            </p:blipFill>
            <p:spPr>
              <a:xfrm>
                <a:off x="12865711" y="-1023593"/>
                <a:ext cx="1437007" cy="2731736"/>
              </a:xfrm>
              <a:prstGeom prst="rect">
                <a:avLst/>
              </a:prstGeom>
              <a:ln>
                <a:noFill/>
              </a:ln>
              <a:effectLst>
                <a:outerShdw blurRad="190500" algn="tl" rotWithShape="0">
                  <a:srgbClr val="000000">
                    <a:alpha val="70000"/>
                  </a:srgbClr>
                </a:outerShdw>
              </a:effectLst>
            </p:spPr>
          </p:pic>
        </p:grpSp>
        <p:sp>
          <p:nvSpPr>
            <p:cNvPr id="21" name="TextBox 20"/>
            <p:cNvSpPr txBox="1"/>
            <p:nvPr/>
          </p:nvSpPr>
          <p:spPr>
            <a:xfrm>
              <a:off x="9125847" y="3823788"/>
              <a:ext cx="3422727" cy="707886"/>
            </a:xfrm>
            <a:prstGeom prst="rect">
              <a:avLst/>
            </a:prstGeom>
            <a:noFill/>
          </p:spPr>
          <p:txBody>
            <a:bodyPr wrap="square" rtlCol="0">
              <a:spAutoFit/>
            </a:bodyPr>
            <a:lstStyle/>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Shopping Annuity</a:t>
              </a:r>
            </a:p>
            <a:p>
              <a:pPr marL="0" marR="0" lvl="0" indent="0" algn="ctr" defTabSz="1218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Deodorant</a:t>
              </a:r>
            </a:p>
          </p:txBody>
        </p:sp>
      </p:grpSp>
      <p:grpSp>
        <p:nvGrpSpPr>
          <p:cNvPr id="22" name="Group 21"/>
          <p:cNvGrpSpPr/>
          <p:nvPr/>
        </p:nvGrpSpPr>
        <p:grpSpPr>
          <a:xfrm>
            <a:off x="9495699" y="487703"/>
            <a:ext cx="1278996" cy="1278996"/>
            <a:chOff x="3221922" y="461350"/>
            <a:chExt cx="5810191" cy="5810191"/>
          </a:xfrm>
        </p:grpSpPr>
        <p:sp>
          <p:nvSpPr>
            <p:cNvPr id="24" name="32-Point Star 23"/>
            <p:cNvSpPr/>
            <p:nvPr/>
          </p:nvSpPr>
          <p:spPr>
            <a:xfrm>
              <a:off x="3221922" y="461350"/>
              <a:ext cx="5810191" cy="5810191"/>
            </a:xfrm>
            <a:prstGeom prst="star32">
              <a:avLst/>
            </a:prstGeom>
            <a:solidFill>
              <a:schemeClr val="accent1">
                <a:lumMod val="40000"/>
                <a:lumOff val="6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4146908" y="1871168"/>
              <a:ext cx="4092095" cy="3215767"/>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BV</a:t>
              </a:r>
            </a:p>
          </p:txBody>
        </p:sp>
      </p:grpSp>
      <p:cxnSp>
        <p:nvCxnSpPr>
          <p:cNvPr id="28" name="Straight Connector 27"/>
          <p:cNvCxnSpPr/>
          <p:nvPr/>
        </p:nvCxnSpPr>
        <p:spPr>
          <a:xfrm>
            <a:off x="9328109" y="852851"/>
            <a:ext cx="0" cy="5660571"/>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507643" y="972880"/>
            <a:ext cx="2145056" cy="4602964"/>
            <a:chOff x="3507643" y="972880"/>
            <a:chExt cx="2145056" cy="4602963"/>
          </a:xfrm>
        </p:grpSpPr>
        <p:sp>
          <p:nvSpPr>
            <p:cNvPr id="34" name="TextBox 33"/>
            <p:cNvSpPr txBox="1"/>
            <p:nvPr/>
          </p:nvSpPr>
          <p:spPr>
            <a:xfrm>
              <a:off x="3507643" y="3842163"/>
              <a:ext cx="2145056" cy="173368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$135.00</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2.7 oz.</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$50.00 per oz.</a:t>
              </a:r>
            </a:p>
          </p:txBody>
        </p:sp>
        <p:pic>
          <p:nvPicPr>
            <p:cNvPr id="4" name="Picture 3"/>
            <p:cNvPicPr>
              <a:picLocks noChangeAspect="1"/>
            </p:cNvPicPr>
            <p:nvPr/>
          </p:nvPicPr>
          <p:blipFill rotWithShape="1">
            <a:blip r:embed="rId6">
              <a:clrChange>
                <a:clrFrom>
                  <a:srgbClr val="FFFFFF"/>
                </a:clrFrom>
                <a:clrTo>
                  <a:srgbClr val="FFFFFF">
                    <a:alpha val="0"/>
                  </a:srgbClr>
                </a:clrTo>
              </a:clrChange>
            </a:blip>
            <a:srcRect l="6091"/>
            <a:stretch/>
          </p:blipFill>
          <p:spPr>
            <a:xfrm>
              <a:off x="3737419" y="972880"/>
              <a:ext cx="1679592" cy="2710255"/>
            </a:xfrm>
            <a:prstGeom prst="rect">
              <a:avLst/>
            </a:prstGeom>
          </p:spPr>
        </p:pic>
      </p:grpSp>
      <p:grpSp>
        <p:nvGrpSpPr>
          <p:cNvPr id="11" name="Group 10"/>
          <p:cNvGrpSpPr/>
          <p:nvPr/>
        </p:nvGrpSpPr>
        <p:grpSpPr>
          <a:xfrm>
            <a:off x="6617187" y="972881"/>
            <a:ext cx="2407784" cy="4632764"/>
            <a:chOff x="6617186" y="972880"/>
            <a:chExt cx="2407784" cy="4632764"/>
          </a:xfrm>
        </p:grpSpPr>
        <p:sp>
          <p:nvSpPr>
            <p:cNvPr id="33" name="TextBox 32"/>
            <p:cNvSpPr txBox="1"/>
            <p:nvPr/>
          </p:nvSpPr>
          <p:spPr>
            <a:xfrm>
              <a:off x="6617186" y="3871964"/>
              <a:ext cx="2407784" cy="173368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$145.00</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1.9 oz.</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$76.30 per oz.</a:t>
              </a:r>
            </a:p>
          </p:txBody>
        </p:sp>
        <p:pic>
          <p:nvPicPr>
            <p:cNvPr id="6" name="Picture 5"/>
            <p:cNvPicPr>
              <a:picLocks noChangeAspect="1"/>
            </p:cNvPicPr>
            <p:nvPr/>
          </p:nvPicPr>
          <p:blipFill>
            <a:blip r:embed="rId7">
              <a:clrChange>
                <a:clrFrom>
                  <a:srgbClr val="FFFFFF"/>
                </a:clrFrom>
                <a:clrTo>
                  <a:srgbClr val="FFFFFF">
                    <a:alpha val="0"/>
                  </a:srgbClr>
                </a:clrTo>
              </a:clrChange>
            </a:blip>
            <a:stretch>
              <a:fillRect/>
            </a:stretch>
          </p:blipFill>
          <p:spPr>
            <a:xfrm>
              <a:off x="7057358" y="972880"/>
              <a:ext cx="1593089" cy="2747595"/>
            </a:xfrm>
            <a:prstGeom prst="rect">
              <a:avLst/>
            </a:prstGeom>
          </p:spPr>
        </p:pic>
      </p:grpSp>
      <p:grpSp>
        <p:nvGrpSpPr>
          <p:cNvPr id="9" name="Group 8"/>
          <p:cNvGrpSpPr/>
          <p:nvPr/>
        </p:nvGrpSpPr>
        <p:grpSpPr>
          <a:xfrm>
            <a:off x="247729" y="972881"/>
            <a:ext cx="2215752" cy="4632768"/>
            <a:chOff x="247729" y="972879"/>
            <a:chExt cx="2215752" cy="4632767"/>
          </a:xfrm>
        </p:grpSpPr>
        <p:sp>
          <p:nvSpPr>
            <p:cNvPr id="32" name="TextBox 31"/>
            <p:cNvSpPr txBox="1"/>
            <p:nvPr/>
          </p:nvSpPr>
          <p:spPr>
            <a:xfrm>
              <a:off x="247729" y="3871966"/>
              <a:ext cx="2145056" cy="173368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$192.00</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2.53 oz.</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$75.89 per oz.</a:t>
              </a:r>
            </a:p>
          </p:txBody>
        </p:sp>
        <p:pic>
          <p:nvPicPr>
            <p:cNvPr id="2" name="Picture 1"/>
            <p:cNvPicPr>
              <a:picLocks noChangeAspect="1"/>
            </p:cNvPicPr>
            <p:nvPr/>
          </p:nvPicPr>
          <p:blipFill>
            <a:blip r:embed="rId8">
              <a:clrChange>
                <a:clrFrom>
                  <a:srgbClr val="FFFFFF"/>
                </a:clrFrom>
                <a:clrTo>
                  <a:srgbClr val="FFFFFF">
                    <a:alpha val="0"/>
                  </a:srgbClr>
                </a:clrTo>
              </a:clrChange>
            </a:blip>
            <a:stretch>
              <a:fillRect/>
            </a:stretch>
          </p:blipFill>
          <p:spPr>
            <a:xfrm>
              <a:off x="311318" y="972879"/>
              <a:ext cx="2152163" cy="2747595"/>
            </a:xfrm>
            <a:prstGeom prst="rect">
              <a:avLst/>
            </a:prstGeom>
          </p:spPr>
        </p:pic>
      </p:grpSp>
    </p:spTree>
    <p:extLst>
      <p:ext uri="{BB962C8B-B14F-4D97-AF65-F5344CB8AC3E}">
        <p14:creationId xmlns:p14="http://schemas.microsoft.com/office/powerpoint/2010/main" val="24659639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sPropPr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White">
  <a:themeElements>
    <a:clrScheme name="White">
      <a:dk1>
        <a:srgbClr val="000000"/>
      </a:dk1>
      <a:lt1>
        <a:srgbClr val="42505D"/>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TotalTime>
  <Words>2991</Words>
  <Application>Microsoft Office PowerPoint</Application>
  <PresentationFormat>Widescreen</PresentationFormat>
  <Paragraphs>456</Paragraphs>
  <Slides>92</Slides>
  <Notes>26</Notes>
  <HiddenSlides>0</HiddenSlides>
  <MMClips>0</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92</vt:i4>
      </vt:variant>
    </vt:vector>
  </HeadingPairs>
  <TitlesOfParts>
    <vt:vector size="127" baseType="lpstr">
      <vt:lpstr>Gill Sans</vt:lpstr>
      <vt:lpstr>Lato Black</vt:lpstr>
      <vt:lpstr>Lato Heavy</vt:lpstr>
      <vt:lpstr>MHeiHK-Bold</vt:lpstr>
      <vt:lpstr>MHeiHK-Light</vt:lpstr>
      <vt:lpstr>MS PGothic</vt:lpstr>
      <vt:lpstr>Open Sans</vt:lpstr>
      <vt:lpstr>Open Sans Light</vt:lpstr>
      <vt:lpstr>Raleway</vt:lpstr>
      <vt:lpstr>Roboto Condensed Light</vt:lpstr>
      <vt:lpstr>SimSun</vt:lpstr>
      <vt:lpstr>儷黑 Pro</vt:lpstr>
      <vt:lpstr>微軟正黑體</vt:lpstr>
      <vt:lpstr>新細明體</vt:lpstr>
      <vt:lpstr>華康儷中黑</vt:lpstr>
      <vt:lpstr>Arial</vt:lpstr>
      <vt:lpstr>Calibri</vt:lpstr>
      <vt:lpstr>Calibri Light</vt:lpstr>
      <vt:lpstr>Century Gothic</vt:lpstr>
      <vt:lpstr>Corbel</vt:lpstr>
      <vt:lpstr>Gill Sans MT</vt:lpstr>
      <vt:lpstr>Segoe UI Light</vt:lpstr>
      <vt:lpstr>Times New Roman</vt:lpstr>
      <vt:lpstr>Verdana</vt:lpstr>
      <vt:lpstr>Wingdings</vt:lpstr>
      <vt:lpstr>Wingdings 2</vt:lpstr>
      <vt:lpstr>10_Office Theme</vt:lpstr>
      <vt:lpstr>SalesPropPres</vt:lpstr>
      <vt:lpstr>9_Office Theme</vt:lpstr>
      <vt:lpstr>6_Office Theme</vt:lpstr>
      <vt:lpstr>7_Office Theme</vt:lpstr>
      <vt:lpstr>13_Office Theme</vt:lpstr>
      <vt:lpstr>14_Office Theme</vt:lpstr>
      <vt:lpstr>White</vt:lpstr>
      <vt:lpstr>15_Office Theme</vt:lpstr>
      <vt:lpstr>全新健康及營養產品巡禮 Health and Nutrition New Products Spotlight </vt:lpstr>
      <vt:lpstr>PowerPoint Presentation</vt:lpstr>
      <vt:lpstr>SUB-OPTIMAL HEALTH</vt:lpstr>
      <vt:lpstr>PowerPoint Presentation</vt:lpstr>
      <vt:lpstr>PowerPoint Presentation</vt:lpstr>
      <vt:lpstr>PowerPoint Presentation</vt:lpstr>
      <vt:lpstr> The Prevalence of Heart Disease  in Hong Kong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Cholesterol Smart</vt:lpstr>
      <vt:lpstr>INTRODUCING…</vt:lpstr>
      <vt:lpstr>BENEFITS</vt:lpstr>
      <vt:lpstr>PowerPoint Presentation</vt:lpstr>
      <vt:lpstr>VALUE PROPOSITION</vt:lpstr>
      <vt:lpstr>PowerPoint Presentation</vt:lpstr>
      <vt:lpstr>PowerPoint Presentation</vt:lpstr>
      <vt:lpstr>PowerPoint Presentation</vt:lpstr>
      <vt:lpstr>INTRODUCING.....</vt:lpstr>
      <vt:lpstr>BENEFITS</vt:lpstr>
      <vt:lpstr>PowerPoint Presentation</vt:lpstr>
      <vt:lpstr>PowerPoint Presentation</vt:lpstr>
      <vt:lpstr>VALUE PROPOSITION</vt:lpstr>
      <vt:lpstr>PowerPoint Presentation</vt:lpstr>
      <vt:lpstr>PowerPoint Presentation</vt:lpstr>
      <vt:lpstr>BENEFITS</vt:lpstr>
      <vt:lpstr>MAJOR INGREDIENTS</vt:lpstr>
      <vt:lpstr>VALUE PROPOSITION</vt:lpstr>
      <vt:lpstr>INTRODUCING...</vt:lpstr>
      <vt:lpstr>BENEFITS</vt:lpstr>
      <vt:lpstr>MAJOR INGREDIENTS</vt:lpstr>
      <vt:lpstr>VALUE PROPOSITION</vt:lpstr>
      <vt:lpstr>PowerPoint Presentation</vt:lpstr>
      <vt:lpstr>BENEFITS</vt:lpstr>
      <vt:lpstr>MAJOR INGREDIENTS</vt:lpstr>
      <vt:lpstr>VALUE PROPOSITION</vt:lpstr>
      <vt:lpstr>PowerPoint Presentation</vt:lpstr>
      <vt:lpstr>PowerPoint Presentation</vt:lpstr>
      <vt:lpstr>PowerPoint Presentation</vt:lpstr>
      <vt:lpstr>PowerPoint Presentation</vt:lpstr>
      <vt:lpstr>VS. COMPETITORS</vt:lpstr>
      <vt:lpstr>VS. COMPETITORS</vt:lpstr>
      <vt:lpstr>VS. COMPETITORS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2</cp:revision>
  <dcterms:created xsi:type="dcterms:W3CDTF">2018-10-23T07:08:09Z</dcterms:created>
  <dcterms:modified xsi:type="dcterms:W3CDTF">2018-10-23T07:11:58Z</dcterms:modified>
</cp:coreProperties>
</file>